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 id="2147483828" r:id="rId5"/>
    <p:sldMasterId id="2147483881" r:id="rId6"/>
    <p:sldMasterId id="2147483914" r:id="rId7"/>
  </p:sldMasterIdLst>
  <p:notesMasterIdLst>
    <p:notesMasterId r:id="rId54"/>
  </p:notesMasterIdLst>
  <p:handoutMasterIdLst>
    <p:handoutMasterId r:id="rId55"/>
  </p:handoutMasterIdLst>
  <p:sldIdLst>
    <p:sldId id="347" r:id="rId8"/>
    <p:sldId id="141168119" r:id="rId9"/>
    <p:sldId id="141168118" r:id="rId10"/>
    <p:sldId id="141168115" r:id="rId11"/>
    <p:sldId id="405" r:id="rId12"/>
    <p:sldId id="2142534630" r:id="rId13"/>
    <p:sldId id="2146846862" r:id="rId14"/>
    <p:sldId id="420" r:id="rId15"/>
    <p:sldId id="406" r:id="rId16"/>
    <p:sldId id="2142533588" r:id="rId17"/>
    <p:sldId id="2142533589" r:id="rId18"/>
    <p:sldId id="407" r:id="rId19"/>
    <p:sldId id="2146846861" r:id="rId20"/>
    <p:sldId id="410" r:id="rId21"/>
    <p:sldId id="4076" r:id="rId22"/>
    <p:sldId id="141168095" r:id="rId23"/>
    <p:sldId id="2142533550" r:id="rId24"/>
    <p:sldId id="2142532527" r:id="rId25"/>
    <p:sldId id="2142534208" r:id="rId26"/>
    <p:sldId id="409" r:id="rId27"/>
    <p:sldId id="4158" r:id="rId28"/>
    <p:sldId id="287" r:id="rId29"/>
    <p:sldId id="2146846863" r:id="rId30"/>
    <p:sldId id="2142533585" r:id="rId31"/>
    <p:sldId id="4166" r:id="rId32"/>
    <p:sldId id="408" r:id="rId33"/>
    <p:sldId id="4167" r:id="rId34"/>
    <p:sldId id="4168" r:id="rId35"/>
    <p:sldId id="413" r:id="rId36"/>
    <p:sldId id="294" r:id="rId37"/>
    <p:sldId id="4169" r:id="rId38"/>
    <p:sldId id="4170" r:id="rId39"/>
    <p:sldId id="423" r:id="rId40"/>
    <p:sldId id="141168116" r:id="rId41"/>
    <p:sldId id="414" r:id="rId42"/>
    <p:sldId id="4208" r:id="rId43"/>
    <p:sldId id="268" r:id="rId44"/>
    <p:sldId id="2146846859" r:id="rId45"/>
    <p:sldId id="141168093" r:id="rId46"/>
    <p:sldId id="141168092" r:id="rId47"/>
    <p:sldId id="412" r:id="rId48"/>
    <p:sldId id="141168553" r:id="rId49"/>
    <p:sldId id="415" r:id="rId50"/>
    <p:sldId id="141168117" r:id="rId51"/>
    <p:sldId id="4173" r:id="rId52"/>
    <p:sldId id="1411681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autoAdjust="0"/>
    <p:restoredTop sz="76054" autoAdjust="0"/>
  </p:normalViewPr>
  <p:slideViewPr>
    <p:cSldViewPr snapToGrid="0">
      <p:cViewPr varScale="1">
        <p:scale>
          <a:sx n="96" d="100"/>
          <a:sy n="96" d="100"/>
        </p:scale>
        <p:origin x="6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BCCA-AD29-E54E-BB58-C311C7A0C839}"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4B1E54E1-1BFB-C542-96E2-B6FE3A20A976}">
      <dgm:prSet phldrT="[Text]"/>
      <dgm:spPr/>
      <dgm:t>
        <a:bodyPr/>
        <a:lstStyle/>
        <a:p>
          <a:r>
            <a:rPr lang="en-GB"/>
            <a:t> </a:t>
          </a:r>
        </a:p>
      </dgm:t>
    </dgm:pt>
    <dgm:pt modelId="{29568009-2FFD-B944-9DF8-FA3808BCCE29}" type="parTrans" cxnId="{C7CF2392-9386-7C4D-A929-FCEEBDE3FA1E}">
      <dgm:prSet/>
      <dgm:spPr/>
      <dgm:t>
        <a:bodyPr/>
        <a:lstStyle/>
        <a:p>
          <a:endParaRPr lang="en-GB"/>
        </a:p>
      </dgm:t>
    </dgm:pt>
    <dgm:pt modelId="{C57B1E35-B284-4C45-9B86-A0755560E41C}" type="sibTrans" cxnId="{C7CF2392-9386-7C4D-A929-FCEEBDE3FA1E}">
      <dgm:prSet/>
      <dgm:spPr/>
      <dgm:t>
        <a:bodyPr/>
        <a:lstStyle/>
        <a:p>
          <a:endParaRPr lang="en-GB"/>
        </a:p>
      </dgm:t>
    </dgm:pt>
    <dgm:pt modelId="{C7FD8C8C-E721-5244-A252-EB2940603AAE}">
      <dgm:prSet phldrT="[Text]"/>
      <dgm:spPr/>
      <dgm:t>
        <a:bodyPr/>
        <a:lstStyle/>
        <a:p>
          <a:r>
            <a:rPr lang="en-GB" dirty="0"/>
            <a:t> </a:t>
          </a:r>
        </a:p>
      </dgm:t>
    </dgm:pt>
    <dgm:pt modelId="{6E6F5B05-65F3-2B48-A649-546435A8E107}" type="parTrans" cxnId="{627B5ED4-9CD9-274A-8DE4-FE816FE91875}">
      <dgm:prSet/>
      <dgm:spPr/>
      <dgm:t>
        <a:bodyPr/>
        <a:lstStyle/>
        <a:p>
          <a:endParaRPr lang="en-GB"/>
        </a:p>
      </dgm:t>
    </dgm:pt>
    <dgm:pt modelId="{14290B59-2BC3-2B4C-9408-E9692BAE0300}" type="sibTrans" cxnId="{627B5ED4-9CD9-274A-8DE4-FE816FE91875}">
      <dgm:prSet/>
      <dgm:spPr/>
      <dgm:t>
        <a:bodyPr/>
        <a:lstStyle/>
        <a:p>
          <a:endParaRPr lang="en-GB"/>
        </a:p>
      </dgm:t>
    </dgm:pt>
    <dgm:pt modelId="{7792C182-1208-614B-A161-422F42D76456}" type="pres">
      <dgm:prSet presAssocID="{7D46BCCA-AD29-E54E-BB58-C311C7A0C839}" presName="cycle" presStyleCnt="0">
        <dgm:presLayoutVars>
          <dgm:dir/>
          <dgm:resizeHandles val="exact"/>
        </dgm:presLayoutVars>
      </dgm:prSet>
      <dgm:spPr/>
    </dgm:pt>
    <dgm:pt modelId="{B7F29F1F-9FE3-E042-9DDD-5541D2B80F45}" type="pres">
      <dgm:prSet presAssocID="{4B1E54E1-1BFB-C542-96E2-B6FE3A20A976}" presName="dummy" presStyleCnt="0"/>
      <dgm:spPr/>
    </dgm:pt>
    <dgm:pt modelId="{84BED4C5-B8F9-9948-807C-20F678158E4D}" type="pres">
      <dgm:prSet presAssocID="{4B1E54E1-1BFB-C542-96E2-B6FE3A20A976}" presName="node" presStyleLbl="revTx" presStyleIdx="0" presStyleCnt="2">
        <dgm:presLayoutVars>
          <dgm:bulletEnabled val="1"/>
        </dgm:presLayoutVars>
      </dgm:prSet>
      <dgm:spPr/>
    </dgm:pt>
    <dgm:pt modelId="{001B3F75-5671-C045-89D4-6AE3BD417B24}" type="pres">
      <dgm:prSet presAssocID="{C57B1E35-B284-4C45-9B86-A0755560E41C}" presName="sibTrans" presStyleLbl="node1" presStyleIdx="0" presStyleCnt="2"/>
      <dgm:spPr/>
    </dgm:pt>
    <dgm:pt modelId="{CBCF5FE3-59D7-EF4F-9B94-339C7E75CA12}" type="pres">
      <dgm:prSet presAssocID="{C7FD8C8C-E721-5244-A252-EB2940603AAE}" presName="dummy" presStyleCnt="0"/>
      <dgm:spPr/>
    </dgm:pt>
    <dgm:pt modelId="{B1747988-5728-AD40-8D9A-793BA725E4A4}" type="pres">
      <dgm:prSet presAssocID="{C7FD8C8C-E721-5244-A252-EB2940603AAE}" presName="node" presStyleLbl="revTx" presStyleIdx="1" presStyleCnt="2">
        <dgm:presLayoutVars>
          <dgm:bulletEnabled val="1"/>
        </dgm:presLayoutVars>
      </dgm:prSet>
      <dgm:spPr/>
    </dgm:pt>
    <dgm:pt modelId="{84808CDE-7FD8-5241-BD60-FBB56EBB7B84}" type="pres">
      <dgm:prSet presAssocID="{14290B59-2BC3-2B4C-9408-E9692BAE0300}" presName="sibTrans" presStyleLbl="node1" presStyleIdx="1" presStyleCnt="2"/>
      <dgm:spPr/>
    </dgm:pt>
  </dgm:ptLst>
  <dgm:cxnLst>
    <dgm:cxn modelId="{DC65FE21-CE9D-B143-B498-1C379C996CBE}" type="presOf" srcId="{14290B59-2BC3-2B4C-9408-E9692BAE0300}" destId="{84808CDE-7FD8-5241-BD60-FBB56EBB7B84}" srcOrd="0" destOrd="0" presId="urn:microsoft.com/office/officeart/2005/8/layout/cycle1"/>
    <dgm:cxn modelId="{BCB96B4E-69AE-FC44-95E1-5DCE369F76B9}" type="presOf" srcId="{4B1E54E1-1BFB-C542-96E2-B6FE3A20A976}" destId="{84BED4C5-B8F9-9948-807C-20F678158E4D}" srcOrd="0" destOrd="0" presId="urn:microsoft.com/office/officeart/2005/8/layout/cycle1"/>
    <dgm:cxn modelId="{F8545D71-2C8F-9745-9242-7607A19830BA}" type="presOf" srcId="{C7FD8C8C-E721-5244-A252-EB2940603AAE}" destId="{B1747988-5728-AD40-8D9A-793BA725E4A4}" srcOrd="0" destOrd="0" presId="urn:microsoft.com/office/officeart/2005/8/layout/cycle1"/>
    <dgm:cxn modelId="{45A25983-212D-E74B-AEB3-5C4A5A2968FE}" type="presOf" srcId="{7D46BCCA-AD29-E54E-BB58-C311C7A0C839}" destId="{7792C182-1208-614B-A161-422F42D76456}" srcOrd="0" destOrd="0" presId="urn:microsoft.com/office/officeart/2005/8/layout/cycle1"/>
    <dgm:cxn modelId="{C7CF2392-9386-7C4D-A929-FCEEBDE3FA1E}" srcId="{7D46BCCA-AD29-E54E-BB58-C311C7A0C839}" destId="{4B1E54E1-1BFB-C542-96E2-B6FE3A20A976}" srcOrd="0" destOrd="0" parTransId="{29568009-2FFD-B944-9DF8-FA3808BCCE29}" sibTransId="{C57B1E35-B284-4C45-9B86-A0755560E41C}"/>
    <dgm:cxn modelId="{76F76CB4-672A-F748-9732-17C5D253503A}" type="presOf" srcId="{C57B1E35-B284-4C45-9B86-A0755560E41C}" destId="{001B3F75-5671-C045-89D4-6AE3BD417B24}" srcOrd="0" destOrd="0" presId="urn:microsoft.com/office/officeart/2005/8/layout/cycle1"/>
    <dgm:cxn modelId="{627B5ED4-9CD9-274A-8DE4-FE816FE91875}" srcId="{7D46BCCA-AD29-E54E-BB58-C311C7A0C839}" destId="{C7FD8C8C-E721-5244-A252-EB2940603AAE}" srcOrd="1" destOrd="0" parTransId="{6E6F5B05-65F3-2B48-A649-546435A8E107}" sibTransId="{14290B59-2BC3-2B4C-9408-E9692BAE0300}"/>
    <dgm:cxn modelId="{73E26D71-D132-6E4B-B5C0-EDCA929746D9}" type="presParOf" srcId="{7792C182-1208-614B-A161-422F42D76456}" destId="{B7F29F1F-9FE3-E042-9DDD-5541D2B80F45}" srcOrd="0" destOrd="0" presId="urn:microsoft.com/office/officeart/2005/8/layout/cycle1"/>
    <dgm:cxn modelId="{1A2479EF-D44C-B945-9B6C-6407AFBFB2ED}" type="presParOf" srcId="{7792C182-1208-614B-A161-422F42D76456}" destId="{84BED4C5-B8F9-9948-807C-20F678158E4D}" srcOrd="1" destOrd="0" presId="urn:microsoft.com/office/officeart/2005/8/layout/cycle1"/>
    <dgm:cxn modelId="{B40726FF-8015-8A44-9899-320206119F62}" type="presParOf" srcId="{7792C182-1208-614B-A161-422F42D76456}" destId="{001B3F75-5671-C045-89D4-6AE3BD417B24}" srcOrd="2" destOrd="0" presId="urn:microsoft.com/office/officeart/2005/8/layout/cycle1"/>
    <dgm:cxn modelId="{5708A701-54DC-2641-AE15-3B75EDF72B32}" type="presParOf" srcId="{7792C182-1208-614B-A161-422F42D76456}" destId="{CBCF5FE3-59D7-EF4F-9B94-339C7E75CA12}" srcOrd="3" destOrd="0" presId="urn:microsoft.com/office/officeart/2005/8/layout/cycle1"/>
    <dgm:cxn modelId="{6CA63CF0-AF98-7643-885D-160A682AE5C2}" type="presParOf" srcId="{7792C182-1208-614B-A161-422F42D76456}" destId="{B1747988-5728-AD40-8D9A-793BA725E4A4}" srcOrd="4" destOrd="0" presId="urn:microsoft.com/office/officeart/2005/8/layout/cycle1"/>
    <dgm:cxn modelId="{B6C58846-D4C3-B248-B1DF-4D9A32FADB61}" type="presParOf" srcId="{7792C182-1208-614B-A161-422F42D76456}" destId="{84808CDE-7FD8-5241-BD60-FBB56EBB7B84}"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D4C5-B8F9-9948-807C-20F678158E4D}">
      <dsp:nvSpPr>
        <dsp:cNvPr id="0" name=""/>
        <dsp:cNvSpPr/>
      </dsp:nvSpPr>
      <dsp:spPr>
        <a:xfrm>
          <a:off x="4128257"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28257" y="1124368"/>
        <a:ext cx="2130362" cy="2130362"/>
      </dsp:txXfrm>
    </dsp:sp>
    <dsp:sp modelId="{001B3F75-5671-C045-89D4-6AE3BD417B24}">
      <dsp:nvSpPr>
        <dsp:cNvPr id="0" name=""/>
        <dsp:cNvSpPr/>
      </dsp:nvSpPr>
      <dsp:spPr>
        <a:xfrm>
          <a:off x="1259975" y="-2200"/>
          <a:ext cx="4383501" cy="4383501"/>
        </a:xfrm>
        <a:prstGeom prst="circularArrow">
          <a:avLst>
            <a:gd name="adj1" fmla="val 9477"/>
            <a:gd name="adj2" fmla="val 684419"/>
            <a:gd name="adj3" fmla="val 7853388"/>
            <a:gd name="adj4" fmla="val 22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47988-5728-AD40-8D9A-793BA725E4A4}">
      <dsp:nvSpPr>
        <dsp:cNvPr id="0" name=""/>
        <dsp:cNvSpPr/>
      </dsp:nvSpPr>
      <dsp:spPr>
        <a:xfrm>
          <a:off x="644833"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dsp:txBody>
      <dsp:txXfrm>
        <a:off x="644833" y="1124368"/>
        <a:ext cx="2130362" cy="2130362"/>
      </dsp:txXfrm>
    </dsp:sp>
    <dsp:sp modelId="{84808CDE-7FD8-5241-BD60-FBB56EBB7B84}">
      <dsp:nvSpPr>
        <dsp:cNvPr id="0" name=""/>
        <dsp:cNvSpPr/>
      </dsp:nvSpPr>
      <dsp:spPr>
        <a:xfrm>
          <a:off x="1259975" y="-2200"/>
          <a:ext cx="4383501" cy="4383501"/>
        </a:xfrm>
        <a:prstGeom prst="circularArrow">
          <a:avLst>
            <a:gd name="adj1" fmla="val 9477"/>
            <a:gd name="adj2" fmla="val 684419"/>
            <a:gd name="adj3" fmla="val 18653388"/>
            <a:gd name="adj4" fmla="val 130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5/10/21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5/10/21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424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342900">
              <a:buFont typeface="Arial" panose="020B0604020202020204" pitchFamily="34" charset="0"/>
              <a:buChar char="•"/>
            </a:pPr>
            <a:r>
              <a:rPr lang="en-GB" dirty="0"/>
              <a:t>Eclipse </a:t>
            </a:r>
            <a:r>
              <a:rPr lang="en-GB" dirty="0" err="1"/>
              <a:t>MicroProfile</a:t>
            </a:r>
            <a:r>
              <a:rPr lang="en-GB" dirty="0"/>
              <a:t> is a set of cloud native capabilities, implemented by our Java runtimes, that provide standard applications annotations implementations for applications to use in containers – building on a core of familiar Java EE technologies. LRA is one of the newest </a:t>
            </a:r>
            <a:r>
              <a:rPr lang="en-GB" dirty="0" err="1"/>
              <a:t>MicroProfile</a:t>
            </a:r>
            <a:r>
              <a:rPr lang="en-GB" dirty="0"/>
              <a:t> </a:t>
            </a:r>
            <a:r>
              <a:rPr lang="en-GB" dirty="0" err="1"/>
              <a:t>specificactions</a:t>
            </a:r>
            <a:r>
              <a:rPr lang="en-GB" dirty="0"/>
              <a:t>, derived from WS-BA, to provide a simple compensating transaction for Java microservices.</a:t>
            </a:r>
          </a:p>
          <a:p>
            <a:pPr marL="685800" lvl="1" indent="-342900">
              <a:buFont typeface="Arial" panose="020B0604020202020204" pitchFamily="34" charset="0"/>
              <a:buChar char="•"/>
            </a:pPr>
            <a:r>
              <a:rPr lang="en-GB" dirty="0"/>
              <a:t>The blue specs are part of the </a:t>
            </a:r>
            <a:r>
              <a:rPr lang="en-GB" dirty="0" err="1"/>
              <a:t>MicroProfile</a:t>
            </a:r>
            <a:r>
              <a:rPr lang="en-GB" dirty="0"/>
              <a:t> 3.3 release. </a:t>
            </a:r>
            <a:r>
              <a:rPr lang="en-GB" dirty="0" err="1"/>
              <a:t>ReactiveMessaging</a:t>
            </a:r>
            <a:r>
              <a:rPr lang="en-GB" dirty="0"/>
              <a:t> and LRA are standalone specs. </a:t>
            </a:r>
          </a:p>
          <a:p>
            <a:pPr marL="685800" lvl="1" indent="-342900">
              <a:buFont typeface="Arial" panose="020B0604020202020204" pitchFamily="34" charset="0"/>
              <a:buChar char="•"/>
            </a:pPr>
            <a:r>
              <a:rPr lang="en-GB" dirty="0"/>
              <a:t>The LRA model provides a good balance between a loosely coupled transaction model that preserves independence of application lifecycle of each </a:t>
            </a:r>
            <a:r>
              <a:rPr lang="en-GB" dirty="0" err="1"/>
              <a:t>microservce</a:t>
            </a:r>
            <a:r>
              <a:rPr lang="en-GB" dirty="0"/>
              <a:t> and application simplicity over maintaining data consistency in the presence of failure. Simple Java annotations are used to register completion and compensation tasks while the </a:t>
            </a:r>
            <a:r>
              <a:rPr lang="en-GB" dirty="0" err="1"/>
              <a:t>platfrom</a:t>
            </a:r>
            <a:r>
              <a:rPr lang="en-GB" dirty="0"/>
              <a:t> takes care of ensuring these get invoked appropriately, across any form of system failure.</a:t>
            </a:r>
          </a:p>
          <a:p>
            <a:pPr marL="0" lvl="0" indent="0">
              <a:buFont typeface="+mj-lt"/>
              <a:buNone/>
            </a:pPr>
            <a:endParaRPr lang="en-GB" b="0"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098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25</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28</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30</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31</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ea typeface="ＭＳ Ｐゴシック" charset="-128"/>
              </a:rPr>
              <a:t>In any environment – bare metal, </a:t>
            </a:r>
            <a:r>
              <a:rPr lang="en-US" altLang="en-US" dirty="0" err="1">
                <a:ea typeface="ＭＳ Ｐゴシック" charset="-128"/>
              </a:rPr>
              <a:t>virtualised</a:t>
            </a:r>
            <a:r>
              <a:rPr lang="en-US" altLang="en-US" dirty="0">
                <a:ea typeface="ＭＳ Ｐゴシック" charset="-128"/>
              </a:rPr>
              <a:t>, cloud, containers – WAS is supported on a wide variety of operating systems and you can roll your own cloud using scripting, dev/ops tools, or a technology of your choice</a:t>
            </a:r>
          </a:p>
          <a:p>
            <a:pPr marL="171450" indent="-171450">
              <a:buFontTx/>
              <a:buChar char="-"/>
            </a:pPr>
            <a:r>
              <a:rPr lang="en-US" altLang="en-US" dirty="0">
                <a:ea typeface="ＭＳ Ｐゴシック" charset="-128"/>
              </a:rPr>
              <a:t>* In the IBM Bluemix cloud, Liberty runs on all three compute options:</a:t>
            </a:r>
          </a:p>
          <a:p>
            <a:pPr marL="628650" lvl="1" indent="-171450">
              <a:buFontTx/>
              <a:buChar char="-"/>
            </a:pPr>
            <a:r>
              <a:rPr lang="en-US" altLang="en-US" dirty="0">
                <a:ea typeface="ＭＳ Ｐゴシック" charset="-128"/>
              </a:rPr>
              <a:t>in the original Bluemix environment: </a:t>
            </a:r>
            <a:r>
              <a:rPr lang="en-US" altLang="en-US" dirty="0" err="1">
                <a:ea typeface="ＭＳ Ｐゴシック" charset="-128"/>
              </a:rPr>
              <a:t>CloudFoundry</a:t>
            </a:r>
            <a:r>
              <a:rPr lang="en-US" altLang="en-US" dirty="0">
                <a:ea typeface="ＭＳ Ｐゴシック" charset="-128"/>
              </a:rPr>
              <a:t> PaaS or ‘Instant Runtimes’, liberty provides the Java runtime</a:t>
            </a:r>
          </a:p>
          <a:p>
            <a:pPr marL="628650" lvl="1" indent="-171450">
              <a:buFontTx/>
              <a:buChar char="-"/>
            </a:pPr>
            <a:r>
              <a:rPr lang="en-US" altLang="en-US" dirty="0">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dirty="0">
                <a:ea typeface="ＭＳ Ｐゴシック" charset="-128"/>
              </a:rPr>
              <a:t>WAS can be installed and run in VMs provided by the OpenStack VM service which is currently in Beta</a:t>
            </a:r>
          </a:p>
          <a:p>
            <a:pPr marL="628650" lvl="1" indent="-171450">
              <a:buFontTx/>
              <a:buChar char="-"/>
            </a:pPr>
            <a:r>
              <a:rPr lang="en-US" altLang="en-US" dirty="0">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dirty="0">
                <a:ea typeface="ＭＳ Ｐゴシック" charset="-128"/>
              </a:rPr>
              <a:t>more info on Bluemix compute options: https://</a:t>
            </a:r>
            <a:r>
              <a:rPr lang="en-US" altLang="en-US" i="1" dirty="0" err="1">
                <a:ea typeface="ＭＳ Ｐゴシック" charset="-128"/>
              </a:rPr>
              <a:t>developer.ibm.com</a:t>
            </a:r>
            <a:r>
              <a:rPr lang="en-US" altLang="en-US" i="1" dirty="0">
                <a:ea typeface="ＭＳ Ｐゴシック" charset="-128"/>
              </a:rPr>
              <a:t>/</a:t>
            </a:r>
            <a:r>
              <a:rPr lang="en-US" altLang="en-US" i="1" dirty="0" err="1">
                <a:ea typeface="ＭＳ Ｐゴシック" charset="-128"/>
              </a:rPr>
              <a:t>bluemix</a:t>
            </a:r>
            <a:r>
              <a:rPr lang="en-US" altLang="en-US" i="1" dirty="0">
                <a:ea typeface="ＭＳ Ｐゴシック" charset="-128"/>
              </a:rPr>
              <a:t>/2015/08/05/</a:t>
            </a:r>
            <a:r>
              <a:rPr lang="en-US" altLang="en-US" i="1" dirty="0" err="1">
                <a:ea typeface="ＭＳ Ｐゴシック" charset="-128"/>
              </a:rPr>
              <a:t>bluemix</a:t>
            </a:r>
            <a:r>
              <a:rPr lang="en-US" altLang="en-US" i="1" dirty="0">
                <a:ea typeface="ＭＳ Ｐゴシック" charset="-128"/>
              </a:rPr>
              <a:t>-instant-runtimes-containers-or-virtual-machines/</a:t>
            </a:r>
          </a:p>
          <a:p>
            <a:pPr marL="171450" indent="-171450">
              <a:buFontTx/>
              <a:buChar char="-"/>
            </a:pPr>
            <a:r>
              <a:rPr lang="en-US" altLang="en-US" dirty="0">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dirty="0">
                <a:ea typeface="ＭＳ Ｐゴシック" charset="-128"/>
              </a:rPr>
              <a:t>* Public IaaS options are also available:</a:t>
            </a:r>
          </a:p>
          <a:p>
            <a:pPr marL="628650" lvl="1" indent="-171450">
              <a:buFontTx/>
              <a:buChar char="-"/>
            </a:pPr>
            <a:r>
              <a:rPr lang="en-US" altLang="en-US" dirty="0">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dirty="0">
                <a:ea typeface="ＭＳ Ｐゴシック" charset="-128"/>
              </a:rPr>
              <a:t>If you choose a non-IBM PaaS you can also run Liberty there.  There is an open-source </a:t>
            </a:r>
            <a:r>
              <a:rPr lang="en-US" altLang="en-US" dirty="0" err="1">
                <a:ea typeface="ＭＳ Ｐゴシック" charset="-128"/>
              </a:rPr>
              <a:t>buildpack</a:t>
            </a:r>
            <a:r>
              <a:rPr lang="en-US" altLang="en-US" dirty="0">
                <a:ea typeface="ＭＳ Ｐゴシック" charset="-128"/>
              </a:rPr>
              <a:t> for </a:t>
            </a:r>
            <a:r>
              <a:rPr lang="en-US" altLang="en-US" dirty="0" err="1">
                <a:ea typeface="ＭＳ Ｐゴシック" charset="-128"/>
              </a:rPr>
              <a:t>CloudFoundry</a:t>
            </a:r>
            <a:r>
              <a:rPr lang="en-US" altLang="en-US" dirty="0">
                <a:ea typeface="ＭＳ Ｐゴシック" charset="-128"/>
              </a:rPr>
              <a:t> and Heroku, which forms the core of the Bluemix </a:t>
            </a:r>
            <a:r>
              <a:rPr lang="en-US" altLang="en-US" dirty="0" err="1">
                <a:ea typeface="ＭＳ Ｐゴシック" charset="-128"/>
              </a:rPr>
              <a:t>buildpack</a:t>
            </a:r>
            <a:r>
              <a:rPr lang="en-US" altLang="en-US" dirty="0">
                <a:ea typeface="ＭＳ Ｐゴシック" charset="-128"/>
              </a:rPr>
              <a:t> so is highly functional and very well tested.  That </a:t>
            </a:r>
            <a:r>
              <a:rPr lang="en-US" altLang="en-US" dirty="0" err="1">
                <a:ea typeface="ＭＳ Ｐゴシック" charset="-128"/>
              </a:rPr>
              <a:t>buildpack</a:t>
            </a:r>
            <a:r>
              <a:rPr lang="en-US" altLang="en-US" dirty="0">
                <a:ea typeface="ＭＳ Ｐゴシック" charset="-128"/>
              </a:rPr>
              <a:t> is also wrapped to provide the liberty cartridge for use in the OpenShift PaaS.</a:t>
            </a:r>
          </a:p>
          <a:p>
            <a:pPr marL="171450" indent="-171450"/>
            <a:r>
              <a:rPr lang="en-US" altLang="en-US" dirty="0">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dirty="0">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36</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Docker and Docker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37</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42</a:t>
            </a:fld>
            <a:endParaRPr lang="en-US"/>
          </a:p>
        </p:txBody>
      </p:sp>
    </p:spTree>
    <p:extLst>
      <p:ext uri="{BB962C8B-B14F-4D97-AF65-F5344CB8AC3E}">
        <p14:creationId xmlns:p14="http://schemas.microsoft.com/office/powerpoint/2010/main" val="408763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37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334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45</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69FEEA58-289C-B649-8621-8494D5486AB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0162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54748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97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19</a:t>
            </a:fld>
            <a:endParaRPr lang="en-US"/>
          </a:p>
        </p:txBody>
      </p:sp>
    </p:spTree>
    <p:extLst>
      <p:ext uri="{BB962C8B-B14F-4D97-AF65-F5344CB8AC3E}">
        <p14:creationId xmlns:p14="http://schemas.microsoft.com/office/powerpoint/2010/main" val="306976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21</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22</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we announced our full compatibility for Jakarta EE 9, for both the whole platform and web profile.</a:t>
            </a:r>
          </a:p>
          <a:p>
            <a:endParaRPr lang="en-US" dirty="0"/>
          </a:p>
          <a:p>
            <a:r>
              <a:rPr lang="en-US" dirty="0"/>
              <a:t>Liberty was the first implementation to declare full compatibility outside of the reference implementation.</a:t>
            </a:r>
          </a:p>
          <a:p>
            <a:endParaRPr lang="en-US" dirty="0"/>
          </a:p>
          <a:p>
            <a:r>
              <a:rPr lang="en-US" dirty="0"/>
              <a:t>You can try all the features for Jakarta EE 9 in the 21.0.0.2 beta release of Open Liberty.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4CE925-04EE-DD4B-A0D2-DAF434BE2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477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a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Clr>
                <a:srgbClr val="3A385A"/>
              </a:buClr>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0592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E7C3F1B1-29E7-624E-A929-72E30C41AEA6}"/>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22610017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06428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72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475867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524763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6970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787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7348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255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818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612618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637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2947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0319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4222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7635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9738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1982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446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256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609600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9F9605-BC1E-5B44-8940-90F32ECFDB13}"/>
              </a:ext>
            </a:extLst>
          </p:cNvPr>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pic>
        <p:nvPicPr>
          <p:cNvPr id="10" name="Picture 9" descr="img_powerpoint_child_UFO_v4.png">
            <a:extLst>
              <a:ext uri="{FF2B5EF4-FFF2-40B4-BE49-F238E27FC236}">
                <a16:creationId xmlns:a16="http://schemas.microsoft.com/office/drawing/2014/main" id="{7CB02CD5-0AB8-DE42-AE29-1F288DDB1BB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1" name="Picture 10" descr="img_powerpoint_child_OLlogotype_v3.png">
            <a:extLst>
              <a:ext uri="{FF2B5EF4-FFF2-40B4-BE49-F238E27FC236}">
                <a16:creationId xmlns:a16="http://schemas.microsoft.com/office/drawing/2014/main" id="{FBDF1E6F-17DF-8B40-B56C-3FA6E70E6A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Tree>
    <p:extLst>
      <p:ext uri="{BB962C8B-B14F-4D97-AF65-F5344CB8AC3E}">
        <p14:creationId xmlns:p14="http://schemas.microsoft.com/office/powerpoint/2010/main" val="15290405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2415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700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8778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1005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0489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4406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8222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9082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714727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139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28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004894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010790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5651EAAA-AEC5-B640-874E-E1C6F573E3C2}"/>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412884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21574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3136139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64339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521108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6819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042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82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28127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154298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1725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00044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6454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6339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50633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877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760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8229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197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6054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2196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619213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21073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50264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1960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82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145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1674055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1859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7536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684918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195531504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extLst>
      <p:ext uri="{BB962C8B-B14F-4D97-AF65-F5344CB8AC3E}">
        <p14:creationId xmlns:p14="http://schemas.microsoft.com/office/powerpoint/2010/main" val="32471992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extLst>
      <p:ext uri="{BB962C8B-B14F-4D97-AF65-F5344CB8AC3E}">
        <p14:creationId xmlns:p14="http://schemas.microsoft.com/office/powerpoint/2010/main" val="176449927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defRPr>
                <a:latin typeface="Arial"/>
                <a:cs typeface="Arial"/>
              </a:defRPr>
            </a:lvl1pPr>
            <a:lvl2pPr marL="1219170" indent="-609585">
              <a:buClr>
                <a:srgbClr val="ED6929"/>
              </a:buClr>
              <a:buFont typeface="Courier New"/>
              <a:buChar char="o"/>
              <a:defRPr sz="2667">
                <a:latin typeface="Arial"/>
                <a:cs typeface="Arial"/>
              </a:defRPr>
            </a:lvl2pPr>
            <a:lvl3pPr marL="1676358" indent="-457189">
              <a:buClr>
                <a:srgbClr val="ED6929"/>
              </a:buClr>
              <a:buSzPct val="100000"/>
              <a:buFont typeface="Arial"/>
              <a:buChar char="•"/>
              <a:defRPr sz="2133">
                <a:latin typeface="Arial"/>
                <a:cs typeface="Arial"/>
              </a:defRPr>
            </a:lvl3pPr>
            <a:lvl4pPr marL="2285943" indent="-457189">
              <a:buClr>
                <a:srgbClr val="ED6929"/>
              </a:buClr>
              <a:buSzPct val="75000"/>
              <a:buFont typeface="Courier New"/>
              <a:buChar char="o"/>
              <a:defRPr sz="2133">
                <a:latin typeface="Arial"/>
                <a:cs typeface="Arial"/>
              </a:defRPr>
            </a:lvl4pPr>
            <a:lvl5pPr marL="2895528" indent="-457189">
              <a:buClr>
                <a:srgbClr val="ED6929"/>
              </a:buClr>
              <a:buSzPct val="85000"/>
              <a:buFont typeface="Arial"/>
              <a:buChar char="•"/>
              <a:defRPr sz="21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3541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2342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478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9933033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58502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949"/>
            <a:ext cx="12192000" cy="11067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11273782" y="386882"/>
            <a:ext cx="735903" cy="278751"/>
          </a:xfrm>
          <a:prstGeom prst="rect">
            <a:avLst/>
          </a:prstGeom>
        </p:spPr>
      </p:pic>
      <p:pic>
        <p:nvPicPr>
          <p:cNvPr id="5" name="Picture 4" descr="A close up of a sign&#10;&#10;Description automatically generated">
            <a:extLst>
              <a:ext uri="{FF2B5EF4-FFF2-40B4-BE49-F238E27FC236}">
                <a16:creationId xmlns:a16="http://schemas.microsoft.com/office/drawing/2014/main" id="{3EC96BCC-2D04-2F4E-A8CB-106BE380B75A}"/>
              </a:ext>
            </a:extLst>
          </p:cNvPr>
          <p:cNvPicPr>
            <a:picLocks noChangeAspect="1"/>
          </p:cNvPicPr>
          <p:nvPr userDrawn="1"/>
        </p:nvPicPr>
        <p:blipFill>
          <a:blip r:embed="rId3"/>
          <a:stretch>
            <a:fillRect/>
          </a:stretch>
        </p:blipFill>
        <p:spPr>
          <a:xfrm>
            <a:off x="169747" y="99813"/>
            <a:ext cx="963596" cy="996945"/>
          </a:xfrm>
          <a:prstGeom prst="rect">
            <a:avLst/>
          </a:prstGeom>
        </p:spPr>
      </p:pic>
      <p:sp>
        <p:nvSpPr>
          <p:cNvPr id="6" name="Text Placeholder 5">
            <a:extLst>
              <a:ext uri="{FF2B5EF4-FFF2-40B4-BE49-F238E27FC236}">
                <a16:creationId xmlns:a16="http://schemas.microsoft.com/office/drawing/2014/main" id="{98E20A68-8B49-4F46-805B-2B73BA114B83}"/>
              </a:ext>
            </a:extLst>
          </p:cNvPr>
          <p:cNvSpPr>
            <a:spLocks noGrp="1"/>
          </p:cNvSpPr>
          <p:nvPr>
            <p:ph type="body" sz="quarter" idx="10" hasCustomPrompt="1"/>
          </p:nvPr>
        </p:nvSpPr>
        <p:spPr>
          <a:xfrm>
            <a:off x="1514475" y="314327"/>
            <a:ext cx="6305692" cy="423863"/>
          </a:xfrm>
        </p:spPr>
        <p:txBody>
          <a:bodyPr>
            <a:noAutofit/>
          </a:bodyPr>
          <a:lstStyle>
            <a:lvl1pPr marL="0" indent="0">
              <a:buNone/>
              <a:defRPr sz="3200">
                <a:solidFill>
                  <a:schemeClr val="bg1"/>
                </a:solidFill>
                <a:latin typeface="IBM Plex Sans" panose="020B0503050203000203" pitchFamily="34" charset="0"/>
              </a:defRPr>
            </a:lvl1pPr>
          </a:lstStyle>
          <a:p>
            <a:pPr lvl="0"/>
            <a:r>
              <a:rPr lang="en-US" dirty="0"/>
              <a:t>Click  edit Master text styles</a:t>
            </a:r>
          </a:p>
        </p:txBody>
      </p:sp>
    </p:spTree>
    <p:extLst>
      <p:ext uri="{BB962C8B-B14F-4D97-AF65-F5344CB8AC3E}">
        <p14:creationId xmlns:p14="http://schemas.microsoft.com/office/powerpoint/2010/main" val="22429401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1">
            <a:extLst>
              <a:ext uri="{FF2B5EF4-FFF2-40B4-BE49-F238E27FC236}">
                <a16:creationId xmlns:a16="http://schemas.microsoft.com/office/drawing/2014/main" id="{7707D748-7D53-ED42-B179-87E46FA9B020}"/>
              </a:ext>
            </a:extLst>
          </p:cNvPr>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tx1"/>
                </a:solidFill>
              </a:defRPr>
            </a:lvl1pPr>
          </a:lstStyle>
          <a:p>
            <a:r>
              <a:rPr lang="de-DE" dirty="0"/>
              <a:t>© 2020 IBM Corporation</a:t>
            </a:r>
            <a:endParaRPr lang="en-US" dirty="0"/>
          </a:p>
        </p:txBody>
      </p:sp>
    </p:spTree>
    <p:extLst>
      <p:ext uri="{BB962C8B-B14F-4D97-AF65-F5344CB8AC3E}">
        <p14:creationId xmlns:p14="http://schemas.microsoft.com/office/powerpoint/2010/main" val="28269284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7136952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6"/>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IBM Plex Sans" panose="020B0503050203000203"/>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90833" y="0"/>
            <a:ext cx="6091307"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70023" y="387902"/>
            <a:ext cx="5027020" cy="521223"/>
          </a:xfrm>
        </p:spPr>
        <p:txBody>
          <a:bodyPr>
            <a:noAutofit/>
          </a:bodyPr>
          <a:lstStyle>
            <a:lvl1pPr marL="0" indent="0" fontAlgn="t">
              <a:buFontTx/>
              <a:buNone/>
              <a:defRPr sz="3000" baseline="0">
                <a:solidFill>
                  <a:srgbClr val="5498E4"/>
                </a:solidFill>
                <a:latin typeface="IBM Plex Sans" panose="020B0503050203000203"/>
              </a:defRPr>
            </a:lvl1pPr>
          </a:lstStyle>
          <a:p>
            <a:r>
              <a:rPr lang="en-US" dirty="0"/>
              <a:t>Header goes here</a:t>
            </a:r>
          </a:p>
        </p:txBody>
      </p:sp>
    </p:spTree>
    <p:extLst>
      <p:ext uri="{BB962C8B-B14F-4D97-AF65-F5344CB8AC3E}">
        <p14:creationId xmlns:p14="http://schemas.microsoft.com/office/powerpoint/2010/main" val="11882047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609600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9F9605-BC1E-5B44-8940-90F32ECFDB13}"/>
              </a:ext>
            </a:extLst>
          </p:cNvPr>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pic>
        <p:nvPicPr>
          <p:cNvPr id="10" name="Picture 9" descr="img_powerpoint_child_UFO_v4.png">
            <a:extLst>
              <a:ext uri="{FF2B5EF4-FFF2-40B4-BE49-F238E27FC236}">
                <a16:creationId xmlns:a16="http://schemas.microsoft.com/office/drawing/2014/main" id="{7CB02CD5-0AB8-DE42-AE29-1F288DDB1BB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1" name="Picture 10" descr="img_powerpoint_child_OLlogotype_v3.png">
            <a:extLst>
              <a:ext uri="{FF2B5EF4-FFF2-40B4-BE49-F238E27FC236}">
                <a16:creationId xmlns:a16="http://schemas.microsoft.com/office/drawing/2014/main" id="{FBDF1E6F-17DF-8B40-B56C-3FA6E70E6A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Tree>
    <p:extLst>
      <p:ext uri="{BB962C8B-B14F-4D97-AF65-F5344CB8AC3E}">
        <p14:creationId xmlns:p14="http://schemas.microsoft.com/office/powerpoint/2010/main" val="39626003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solidFill>
                  <a:schemeClr val="bg1"/>
                </a:solidFill>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252947"/>
              </a:buClr>
              <a:buFont typeface="Arial" panose="020B0604020202020204" pitchFamily="34" charset="0"/>
              <a:buChar char="•"/>
              <a:defRPr sz="2667">
                <a:solidFill>
                  <a:schemeClr val="tx1"/>
                </a:solidFill>
                <a:latin typeface="Arial"/>
                <a:cs typeface="Arial"/>
              </a:defRPr>
            </a:lvl1pPr>
            <a:lvl2pPr marL="990575" indent="-380990">
              <a:buClr>
                <a:srgbClr val="252947"/>
              </a:buClr>
              <a:buFont typeface="Arial"/>
              <a:buChar char="•"/>
              <a:defRPr sz="2667">
                <a:solidFill>
                  <a:schemeClr val="tx1"/>
                </a:solidFill>
                <a:latin typeface="Arial"/>
                <a:cs typeface="Arial"/>
              </a:defRPr>
            </a:lvl2pPr>
            <a:lvl3pPr marL="1523962" indent="-304792">
              <a:buClr>
                <a:srgbClr val="252947"/>
              </a:buClr>
              <a:buFont typeface="Arial"/>
              <a:buChar char="•"/>
              <a:defRPr sz="2133">
                <a:solidFill>
                  <a:schemeClr val="tx1"/>
                </a:solidFill>
                <a:latin typeface="Arial"/>
                <a:cs typeface="Arial"/>
              </a:defRPr>
            </a:lvl3pPr>
            <a:lvl4pPr marL="2133547" indent="-304792">
              <a:buClr>
                <a:srgbClr val="252947"/>
              </a:buClr>
              <a:buFont typeface="Arial"/>
              <a:buChar char="•"/>
              <a:defRPr sz="2133">
                <a:solidFill>
                  <a:schemeClr val="tx1"/>
                </a:solidFill>
                <a:latin typeface="Arial"/>
                <a:cs typeface="Arial"/>
              </a:defRPr>
            </a:lvl4pPr>
            <a:lvl5pPr marL="2743131" indent="-304792">
              <a:buClr>
                <a:srgbClr val="252947"/>
              </a:buClr>
              <a:buFont typeface="Arial"/>
              <a:buChar char="•"/>
              <a:defRPr sz="2133">
                <a:solidFill>
                  <a:schemeClr val="tx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4577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 Id="rId3"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theme" Target="../theme/theme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 Id="rId3"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theme" Target="../theme/theme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6" Type="http://schemas.openxmlformats.org/officeDocument/2006/relationships/image" Target="../media/image2.pn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 id="2147483928" r:id="rId12"/>
    <p:sldLayoutId id="2147483929" r:id="rId13"/>
    <p:sldLayoutId id="2147483930" r:id="rId14"/>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5575620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3681875"/>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322780404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19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34.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32.tiff"/><Relationship Id="rId5" Type="http://schemas.openxmlformats.org/officeDocument/2006/relationships/diagramQuickStyle" Target="../diagrams/quickStyle1.xml"/><Relationship Id="rId10" Type="http://schemas.openxmlformats.org/officeDocument/2006/relationships/image" Target="../media/image31.tiff"/><Relationship Id="rId4" Type="http://schemas.openxmlformats.org/officeDocument/2006/relationships/diagramLayout" Target="../diagrams/layout1.xml"/><Relationship Id="rId9" Type="http://schemas.openxmlformats.org/officeDocument/2006/relationships/image" Target="../media/image30.tiff"/><Relationship Id="rId14" Type="http://schemas.openxmlformats.org/officeDocument/2006/relationships/image" Target="../media/image35.tiff"/></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tiff"/><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tiff"/><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tiff"/><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tiff"/><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bm.biz/LibertyMasterclass"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jakarta.ee/compatibility/#tab-9"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openliberty.io/blog/2021/03/05/jakarta-ee-9-compatibility.html"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microprofile.i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OpenLiberty/open-liberty-masterclas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OpenLiberty/open-liberty-masterclass#module-5-externalizing-configuration" TargetMode="External"/><Relationship Id="rId13" Type="http://schemas.openxmlformats.org/officeDocument/2006/relationships/hyperlink" Target="https://github.com/OpenLiberty/open-liberty-masterclass#module-9-support-licensing" TargetMode="External"/><Relationship Id="rId3" Type="http://schemas.openxmlformats.org/officeDocument/2006/relationships/hyperlink" Target="https://github.com/OpenLiberty/open-liberty-masterclass#the-application" TargetMode="External"/><Relationship Id="rId7" Type="http://schemas.openxmlformats.org/officeDocument/2006/relationships/hyperlink" Target="https://github.com/OpenLiberty/open-liberty-masterclass#module-4-server-configuration" TargetMode="External"/><Relationship Id="rId12" Type="http://schemas.openxmlformats.org/officeDocument/2006/relationships/hyperlink" Target="https://github.com/OpenLiberty/open-liberty-masterclass#module-8-testing-in-containe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OpenLiberty/open-liberty-masterclass#module-3-application-apis" TargetMode="External"/><Relationship Id="rId11"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module-2-dev-mode" TargetMode="External"/><Relationship Id="rId10" Type="http://schemas.openxmlformats.org/officeDocument/2006/relationships/hyperlink" Target="https://github.com/OpenLiberty/open-liberty-masterclass#module-7-docker" TargetMode="External"/><Relationship Id="rId4" Type="http://schemas.openxmlformats.org/officeDocument/2006/relationships/hyperlink" Target="https://github.com/OpenLiberty/open-liberty-masterclass#module-1-build" TargetMode="External"/><Relationship Id="rId9" Type="http://schemas.openxmlformats.org/officeDocument/2006/relationships/hyperlink" Target="https://github.com/OpenLiberty/open-liberty-masterclass#module-6-integration-testing" TargetMode="External"/><Relationship Id="rId14" Type="http://schemas.openxmlformats.org/officeDocument/2006/relationships/hyperlink" Target="https://github.com/OpenLiberty/open-liberty-masterclass#conclusion"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24.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OpenLiberty/open-liberty-masterclass#install-pre-requisites" TargetMode="External"/><Relationship Id="rId13" Type="http://schemas.openxmlformats.org/officeDocument/2006/relationships/hyperlink" Target="https://github.com/OpenLiberty/open-liberty-masterclass#module-1-build" TargetMode="External"/><Relationship Id="rId18" Type="http://schemas.openxmlformats.org/officeDocument/2006/relationships/hyperlink" Target="https://github.com/gcharters/open-liberty-masterclass#module-4-server-configuration" TargetMode="External"/><Relationship Id="rId26" Type="http://schemas.openxmlformats.org/officeDocument/2006/relationships/hyperlink" Target="https://github.com/OpenLiberty/open-liberty-masterclass#conclusion" TargetMode="External"/><Relationship Id="rId3" Type="http://schemas.openxmlformats.org/officeDocument/2006/relationships/hyperlink" Target="https://github.com/gcharters/open-liberty-masterclass#open-liberty-masterclass" TargetMode="External"/><Relationship Id="rId21" Type="http://schemas.openxmlformats.org/officeDocument/2006/relationships/hyperlink" Target="https://github.com/OpenLiberty/open-liberty-masterclass#module-6-integration-testing" TargetMode="External"/><Relationship Id="rId7" Type="http://schemas.openxmlformats.org/officeDocument/2006/relationships/hyperlink" Target="https://github.com/OpenLiberty/open-liberty-masterclass#before-you-begin" TargetMode="External"/><Relationship Id="rId12" Type="http://schemas.openxmlformats.org/officeDocument/2006/relationships/hyperlink" Target="https://github.com/gcharters/open-liberty-masterclass#module-1-build" TargetMode="External"/><Relationship Id="rId17" Type="http://schemas.openxmlformats.org/officeDocument/2006/relationships/hyperlink" Target="https://github.com/OpenLiberty/open-liberty-masterclass#module-3-application-apis" TargetMode="External"/><Relationship Id="rId25" Type="http://schemas.openxmlformats.org/officeDocument/2006/relationships/hyperlink" Target="https://github.com/OpenLiberty/open-liberty-masterclass#module-8-support-licensing" TargetMode="External"/><Relationship Id="rId2" Type="http://schemas.openxmlformats.org/officeDocument/2006/relationships/notesSlide" Target="../notesSlides/notesSlide19.xml"/><Relationship Id="rId16" Type="http://schemas.openxmlformats.org/officeDocument/2006/relationships/hyperlink" Target="https://github.com/gcharters/open-liberty-masterclass#module-3-application-apis" TargetMode="External"/><Relationship Id="rId20" Type="http://schemas.openxmlformats.org/officeDocument/2006/relationships/hyperlink" Target="https://github.com/OpenLiberty/open-liberty-masterclass#module-5-externalizing-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before-you-begin" TargetMode="External"/><Relationship Id="rId11" Type="http://schemas.openxmlformats.org/officeDocument/2006/relationships/hyperlink" Target="https://github.com/OpenLiberty/open-liberty-masterclass#the-application" TargetMode="External"/><Relationship Id="rId24"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table-of-contents" TargetMode="External"/><Relationship Id="rId15" Type="http://schemas.openxmlformats.org/officeDocument/2006/relationships/hyperlink" Target="https://github.com/OpenLiberty/open-liberty-masterclass#module-2-dev-mode" TargetMode="External"/><Relationship Id="rId23" Type="http://schemas.openxmlformats.org/officeDocument/2006/relationships/hyperlink" Target="https://github.com/OpenLiberty/open-liberty-masterclass#module-7-docker" TargetMode="External"/><Relationship Id="rId10" Type="http://schemas.openxmlformats.org/officeDocument/2006/relationships/hyperlink" Target="https://github.com/gcharters/open-liberty-masterclass#the-application" TargetMode="External"/><Relationship Id="rId19" Type="http://schemas.openxmlformats.org/officeDocument/2006/relationships/hyperlink" Target="https://github.com/OpenLiberty/open-liberty-masterclass#module-4-server-configuration" TargetMode="External"/><Relationship Id="rId4" Type="http://schemas.openxmlformats.org/officeDocument/2006/relationships/hyperlink" Target="https://github.com/OpenLiberty/open-liberty-masterclass#open-liberty-masterclass" TargetMode="External"/><Relationship Id="rId9" Type="http://schemas.openxmlformats.org/officeDocument/2006/relationships/hyperlink" Target="https://github.com/OpenLiberty/open-liberty-masterclass#prime-maven-and-docker-caches" TargetMode="External"/><Relationship Id="rId14" Type="http://schemas.openxmlformats.org/officeDocument/2006/relationships/hyperlink" Target="https://github.com/gcharters/open-liberty-masterclass#module-2-feature-based-build" TargetMode="External"/><Relationship Id="rId22" Type="http://schemas.openxmlformats.org/officeDocument/2006/relationships/hyperlink" Target="https://github.com/gcharters/open-liberty-masterclass#module-7-dock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87.xml"/><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790122" y="3429000"/>
            <a:ext cx="6347791" cy="1470025"/>
          </a:xfrm>
          <a:effectLst/>
        </p:spPr>
        <p:txBody>
          <a:bodyPr>
            <a:normAutofit fontScale="90000"/>
          </a:bodyPr>
          <a:lstStyle/>
          <a:p>
            <a:pPr algn="r"/>
            <a:r>
              <a:rPr lang="en-US" i="1" dirty="0">
                <a:solidFill>
                  <a:schemeClr val="bg1"/>
                </a:solidFill>
                <a:effectLst>
                  <a:outerShdw blurRad="50800" dist="38100" dir="5400000" algn="t" rotWithShape="0">
                    <a:prstClr val="black">
                      <a:alpha val="40000"/>
                    </a:prstClr>
                  </a:outerShdw>
                </a:effectLst>
              </a:rPr>
              <a:t>Masterclass:</a:t>
            </a:r>
            <a:br>
              <a:rPr lang="en-US" dirty="0">
                <a:solidFill>
                  <a:schemeClr val="bg1"/>
                </a:solidFill>
                <a:effectLst>
                  <a:outerShdw blurRad="50800" dist="38100" dir="5400000" algn="t" rotWithShape="0">
                    <a:prstClr val="black">
                      <a:alpha val="40000"/>
                    </a:prstClr>
                  </a:outerShdw>
                </a:effectLst>
              </a:rPr>
            </a:br>
            <a:r>
              <a:rPr lang="en-US" sz="6700" b="1" dirty="0">
                <a:solidFill>
                  <a:schemeClr val="bg1"/>
                </a:solidFill>
                <a:effectLst>
                  <a:outerShdw blurRad="50800" dist="38100" dir="5400000" algn="t" rotWithShape="0">
                    <a:prstClr val="black">
                      <a:alpha val="40000"/>
                    </a:prstClr>
                  </a:outerShdw>
                </a:effectLst>
              </a:rPr>
              <a:t>A Technical Deep Dive on Liberty</a:t>
            </a:r>
          </a:p>
        </p:txBody>
      </p:sp>
    </p:spTree>
    <p:extLst>
      <p:ext uri="{BB962C8B-B14F-4D97-AF65-F5344CB8AC3E}">
        <p14:creationId xmlns:p14="http://schemas.microsoft.com/office/powerpoint/2010/main" val="1325570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246649" y="2527985"/>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Lucida Console"/>
                <a:ea typeface="+mn-ea"/>
                <a:cs typeface="Lucida Console"/>
              </a:rPr>
              <a:t>&lt;feature&gt;servlet-4.0&lt;/feature&gt;</a:t>
            </a:r>
          </a:p>
        </p:txBody>
      </p:sp>
      <p:sp>
        <p:nvSpPr>
          <p:cNvPr id="40" name="Rectangle 39"/>
          <p:cNvSpPr/>
          <p:nvPr/>
        </p:nvSpPr>
        <p:spPr>
          <a:xfrm>
            <a:off x="6252999" y="2527984"/>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Lucida Console"/>
                <a:ea typeface="+mn-ea"/>
                <a:cs typeface="Lucida Console"/>
              </a:rPr>
              <a:t>&lt;feature&gt;jaxrs-2.1&lt;/feature&gt;</a:t>
            </a:r>
          </a:p>
        </p:txBody>
      </p:sp>
      <p:sp>
        <p:nvSpPr>
          <p:cNvPr id="44" name="Rounded Rectangle 43"/>
          <p:cNvSpPr/>
          <p:nvPr/>
        </p:nvSpPr>
        <p:spPr>
          <a:xfrm>
            <a:off x="7073960" y="3584949"/>
            <a:ext cx="3594710" cy="299052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p:cNvSpPr/>
          <p:nvPr/>
        </p:nvSpPr>
        <p:spPr bwMode="auto">
          <a:xfrm>
            <a:off x="7262649" y="5853773"/>
            <a:ext cx="3217333" cy="61383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Kernel</a:t>
            </a:r>
          </a:p>
        </p:txBody>
      </p:sp>
      <p:sp>
        <p:nvSpPr>
          <p:cNvPr id="16" name="Content Placeholder 15">
            <a:extLst>
              <a:ext uri="{FF2B5EF4-FFF2-40B4-BE49-F238E27FC236}">
                <a16:creationId xmlns:a16="http://schemas.microsoft.com/office/drawing/2014/main" id="{D4CEA1A3-3C4F-1F40-92B1-855EC4B14B2A}"/>
              </a:ext>
            </a:extLst>
          </p:cNvPr>
          <p:cNvSpPr>
            <a:spLocks noGrp="1"/>
          </p:cNvSpPr>
          <p:nvPr>
            <p:ph idx="1"/>
          </p:nvPr>
        </p:nvSpPr>
        <p:spPr/>
        <p:txBody>
          <a:bodyPr/>
          <a:lstStyle/>
          <a:p>
            <a:r>
              <a:rPr lang="en-US" altLang="en-US" dirty="0">
                <a:ea typeface="ＭＳ Ｐゴシック" charset="-128"/>
              </a:rPr>
              <a:t>You control which features are loaded into each server instance</a:t>
            </a:r>
          </a:p>
        </p:txBody>
      </p:sp>
      <p:sp>
        <p:nvSpPr>
          <p:cNvPr id="3" name="Title 2">
            <a:extLst>
              <a:ext uri="{FF2B5EF4-FFF2-40B4-BE49-F238E27FC236}">
                <a16:creationId xmlns:a16="http://schemas.microsoft.com/office/drawing/2014/main" id="{6B5CA832-A463-7A48-A64F-BB85E9655CE4}"/>
              </a:ext>
            </a:extLst>
          </p:cNvPr>
          <p:cNvSpPr>
            <a:spLocks noGrp="1"/>
          </p:cNvSpPr>
          <p:nvPr>
            <p:ph type="title"/>
          </p:nvPr>
        </p:nvSpPr>
        <p:spPr/>
        <p:txBody>
          <a:bodyPr/>
          <a:lstStyle/>
          <a:p>
            <a:r>
              <a:rPr lang="en-US" dirty="0"/>
              <a:t>Just Enough Application Server</a:t>
            </a:r>
          </a:p>
        </p:txBody>
      </p:sp>
      <p:pic>
        <p:nvPicPr>
          <p:cNvPr id="23" name="Picture 22">
            <a:extLst>
              <a:ext uri="{FF2B5EF4-FFF2-40B4-BE49-F238E27FC236}">
                <a16:creationId xmlns:a16="http://schemas.microsoft.com/office/drawing/2014/main" id="{81F4FBC4-31B4-8045-8A71-F3D54C967F9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25701" y="5755457"/>
            <a:ext cx="1437119" cy="1053312"/>
          </a:xfrm>
          <a:prstGeom prst="rect">
            <a:avLst/>
          </a:prstGeom>
        </p:spPr>
      </p:pic>
      <p:sp>
        <p:nvSpPr>
          <p:cNvPr id="24" name="Rounded Rectangle 23">
            <a:extLst>
              <a:ext uri="{FF2B5EF4-FFF2-40B4-BE49-F238E27FC236}">
                <a16:creationId xmlns:a16="http://schemas.microsoft.com/office/drawing/2014/main" id="{D3CCE055-294E-384B-AF72-F1278532834D}"/>
              </a:ext>
            </a:extLst>
          </p:cNvPr>
          <p:cNvSpPr/>
          <p:nvPr/>
        </p:nvSpPr>
        <p:spPr bwMode="auto">
          <a:xfrm>
            <a:off x="8995136" y="3756118"/>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lang="en-US" sz="2000" dirty="0">
                <a:solidFill>
                  <a:prstClr val="white"/>
                </a:solidFill>
                <a:latin typeface="Arial"/>
              </a:rPr>
              <a:t>j</a:t>
            </a:r>
            <a:r>
              <a:rPr kumimoji="0" lang="en-US" sz="2000" b="0" i="0" u="none" strike="noStrike" kern="1200" cap="none" spc="0" normalizeH="0" baseline="0" noProof="0" dirty="0">
                <a:ln>
                  <a:noFill/>
                </a:ln>
                <a:solidFill>
                  <a:prstClr val="white"/>
                </a:solidFill>
                <a:effectLst/>
                <a:uLnTx/>
                <a:uFillTx/>
                <a:latin typeface="Arial"/>
                <a:ea typeface="+mn-ea"/>
                <a:cs typeface="+mn-cs"/>
              </a:rPr>
              <a:t>sonp-1.1</a:t>
            </a:r>
          </a:p>
        </p:txBody>
      </p:sp>
      <p:sp>
        <p:nvSpPr>
          <p:cNvPr id="9" name="Rounded Rectangle 8"/>
          <p:cNvSpPr/>
          <p:nvPr/>
        </p:nvSpPr>
        <p:spPr bwMode="auto">
          <a:xfrm>
            <a:off x="8995136" y="4528945"/>
            <a:ext cx="1388532"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servlet-4.0</a:t>
            </a:r>
          </a:p>
        </p:txBody>
      </p:sp>
      <p:sp>
        <p:nvSpPr>
          <p:cNvPr id="37" name="Rounded Rectangle 36"/>
          <p:cNvSpPr/>
          <p:nvPr/>
        </p:nvSpPr>
        <p:spPr bwMode="auto">
          <a:xfrm>
            <a:off x="8995136" y="5272748"/>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http-2.0</a:t>
            </a:r>
          </a:p>
        </p:txBody>
      </p:sp>
      <p:sp>
        <p:nvSpPr>
          <p:cNvPr id="38" name="Rounded Rectangle 37"/>
          <p:cNvSpPr/>
          <p:nvPr/>
        </p:nvSpPr>
        <p:spPr bwMode="auto">
          <a:xfrm>
            <a:off x="7445763" y="5275743"/>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Arial"/>
                <a:ea typeface="+mn-ea"/>
                <a:cs typeface="+mn-cs"/>
              </a:rPr>
              <a:t>appmgr</a:t>
            </a: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5" name="Group 14"/>
          <p:cNvGrpSpPr/>
          <p:nvPr/>
        </p:nvGrpSpPr>
        <p:grpSpPr>
          <a:xfrm>
            <a:off x="903816" y="235188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Java EE</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7717" y="5254095"/>
              <a:ext cx="1108075" cy="1108075"/>
            </a:xfrm>
            <a:prstGeom prst="rect">
              <a:avLst/>
            </a:prstGeom>
          </p:spPr>
        </p:pic>
      </p:grpSp>
      <p:sp>
        <p:nvSpPr>
          <p:cNvPr id="41" name="Rounded Rectangle 40"/>
          <p:cNvSpPr/>
          <p:nvPr/>
        </p:nvSpPr>
        <p:spPr bwMode="auto">
          <a:xfrm>
            <a:off x="7445763" y="4504704"/>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jaxrs-2.1</a:t>
            </a:r>
          </a:p>
        </p:txBody>
      </p:sp>
      <p:sp>
        <p:nvSpPr>
          <p:cNvPr id="42" name="Rounded Rectangle 41"/>
          <p:cNvSpPr/>
          <p:nvPr/>
        </p:nvSpPr>
        <p:spPr bwMode="auto">
          <a:xfrm>
            <a:off x="7445764" y="3747932"/>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jaxrsClient-2.1</a:t>
            </a:r>
          </a:p>
        </p:txBody>
      </p:sp>
    </p:spTree>
    <p:extLst>
      <p:ext uri="{BB962C8B-B14F-4D97-AF65-F5344CB8AC3E}">
        <p14:creationId xmlns:p14="http://schemas.microsoft.com/office/powerpoint/2010/main" val="2174018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B321-F8B7-0542-827D-49F501AB985F}"/>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685183" cy="4525963"/>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p>
          <a:p>
            <a:pPr marL="285744" indent="-285744">
              <a:buFont typeface="Arial" charset="0"/>
              <a:buChar char="•"/>
            </a:pPr>
            <a:r>
              <a:rPr lang="en-US" altLang="en-US" sz="2400" dirty="0">
                <a:ea typeface="ＭＳ Ｐゴシック" charset="-128"/>
              </a:rPr>
              <a:t>Zero app migration</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15,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a:p>
            <a:pPr marL="285744" indent="-285744">
              <a:buFont typeface="Arial" charset="0"/>
              <a:buChar char="•"/>
            </a:pPr>
            <a:endParaRPr lang="en-US" altLang="en-US" dirty="0">
              <a:ea typeface="ＭＳ Ｐゴシック" charset="-128"/>
            </a:endParaRPr>
          </a:p>
        </p:txBody>
      </p:sp>
      <p:pic>
        <p:nvPicPr>
          <p:cNvPr id="4" name="Picture 2">
            <a:extLst>
              <a:ext uri="{FF2B5EF4-FFF2-40B4-BE49-F238E27FC236}">
                <a16:creationId xmlns:a16="http://schemas.microsoft.com/office/drawing/2014/main" id="{86695D12-5DA8-6A4B-8246-5ED038F059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1897548"/>
            <a:ext cx="5995416" cy="393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5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10" y="24398"/>
            <a:ext cx="10972800" cy="1143000"/>
          </a:xfrm>
        </p:spPr>
        <p:txBody>
          <a:bodyPr/>
          <a:lstStyle/>
          <a:p>
            <a:r>
              <a:rPr lang="en-US" dirty="0"/>
              <a:t>Periodic Table of Liberty (21.0.0.3)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rgbClr val="B0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rgbClr val="E5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7" name="Rectangle 6"/>
            <p:cNvSpPr/>
            <p:nvPr/>
          </p:nvSpPr>
          <p:spPr>
            <a:xfrm>
              <a:off x="1079770" y="1265033"/>
              <a:ext cx="7867647" cy="438026"/>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6" name="Round Same Side Corner Rectangle 5"/>
            <p:cNvSpPr/>
            <p:nvPr/>
          </p:nvSpPr>
          <p:spPr>
            <a:xfrm>
              <a:off x="1079770" y="818093"/>
              <a:ext cx="7867647" cy="446769"/>
            </a:xfrm>
            <a:prstGeom prst="round2SameRect">
              <a:avLst/>
            </a:prstGeom>
            <a:solidFill>
              <a:srgbClr val="006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rgbClr val="006BBF"/>
                    </a:solidFill>
                  </a:tcPr>
                </a:tc>
                <a:tc>
                  <a:txBody>
                    <a:bodyPr/>
                    <a:lstStyle/>
                    <a:p>
                      <a:r>
                        <a:rPr lang="en-US" sz="1100" dirty="0">
                          <a:solidFill>
                            <a:schemeClr val="bg1"/>
                          </a:solidFill>
                        </a:rPr>
                        <a:t>batchSMFLogging-1.0</a:t>
                      </a:r>
                    </a:p>
                  </a:txBody>
                  <a:tcPr marL="121920" marR="121920" marT="60960" marB="60960">
                    <a:solidFill>
                      <a:srgbClr val="006BBF"/>
                    </a:solidFill>
                  </a:tcPr>
                </a:tc>
                <a:tc>
                  <a:txBody>
                    <a:bodyPr/>
                    <a:lstStyle/>
                    <a:p>
                      <a:r>
                        <a:rPr lang="en-US" sz="1100" dirty="0">
                          <a:solidFill>
                            <a:schemeClr val="bg1"/>
                          </a:solidFill>
                        </a:rPr>
                        <a:t>zosLocalAdapters-1.0</a:t>
                      </a:r>
                    </a:p>
                  </a:txBody>
                  <a:tcPr marL="121920" marR="121920" marT="60960" marB="60960">
                    <a:solidFill>
                      <a:srgbClr val="006BB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sysDash"/>
                      <a:round/>
                      <a:headEnd type="none" w="med" len="med"/>
                      <a:tailEnd type="none" w="med" len="med"/>
                    </a:lnR>
                    <a:solidFill>
                      <a:srgbClr val="006BBF"/>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rgbClr val="006BBF"/>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rgbClr val="006BBF"/>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006BBF"/>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1A9F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1A9FFF"/>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rgbClr val="1A9FFF"/>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1A9F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1A9FFF"/>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heritageAPIs-1.0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rgbClr val="EE92D8"/>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B0DC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B0DCFF"/>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sipServlet-1.1</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lnB w="28575" cap="flat" cmpd="sng" algn="ctr">
                      <a:solidFill>
                        <a:schemeClr val="tx1"/>
                      </a:solidFill>
                      <a:prstDash val="sysDash"/>
                      <a:round/>
                      <a:headEnd type="none" w="med" len="med"/>
                      <a:tailEnd type="none" w="med" len="med"/>
                    </a:lnB>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microProfile-4.0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91F1B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E5F5FF"/>
                    </a:solidFill>
                  </a:tcPr>
                </a:tc>
                <a:tc>
                  <a:txBody>
                    <a:bodyPr/>
                    <a:lstStyle/>
                    <a:p>
                      <a:r>
                        <a:rPr lang="en-US" sz="1100" dirty="0"/>
                        <a:t>acmeCA-1.0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sys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FAB8A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5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r>
                        <a:rPr lang="en-US" sz="1100" dirty="0"/>
                        <a:t>constrainedDelegation-1.0</a:t>
                      </a:r>
                    </a:p>
                  </a:txBody>
                  <a:tcPr marL="121920" marR="121920" marT="60960" marB="60960">
                    <a:lnL w="28575" cap="flat" cmpd="sng" algn="ctr">
                      <a:solidFill>
                        <a:schemeClr val="tx1"/>
                      </a:solidFill>
                      <a:prstDash val="sysDash"/>
                      <a:round/>
                      <a:headEnd type="none" w="med" len="med"/>
                      <a:tailEnd type="none" w="med" len="med"/>
                    </a:lnL>
                    <a:lnT w="12700" cap="flat" cmpd="sng" algn="ctr">
                      <a:noFill/>
                      <a:prstDash val="lgDash"/>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5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grpc-1.0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91F1B1"/>
                    </a:solidFill>
                  </a:tcPr>
                </a:tc>
                <a:tc>
                  <a:txBody>
                    <a:bodyPr/>
                    <a:lstStyle/>
                    <a:p>
                      <a:r>
                        <a:rPr lang="en-US" sz="1100" dirty="0"/>
                        <a:t>mpGraphQL-1.0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federatedRepository-1.0</a:t>
                      </a:r>
                    </a:p>
                  </a:txBody>
                  <a:tcPr marL="121920" marR="121920" marT="60960" marB="60960">
                    <a:lnL w="28575" cap="flat" cmpd="sng" algn="ctr">
                      <a:solidFill>
                        <a:schemeClr val="tx1"/>
                      </a:solidFill>
                      <a:prstDash val="sysDash"/>
                      <a:round/>
                      <a:headEnd type="none" w="med" len="med"/>
                      <a:tailEnd type="none" w="med" len="med"/>
                    </a:lnL>
                    <a:solidFill>
                      <a:srgbClr val="E5F5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0"/>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5FF"/>
                    </a:solidFill>
                  </a:tcPr>
                </a:tc>
                <a:tc>
                  <a:txBody>
                    <a:bodyPr/>
                    <a:lstStyle/>
                    <a:p>
                      <a:r>
                        <a:rPr lang="en-US" sz="1100" dirty="0"/>
                        <a:t>mpReactiveMessaging-1.0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jwt-1.0</a:t>
                      </a:r>
                    </a:p>
                  </a:txBody>
                  <a:tcPr marL="121920" marR="121920" marT="60960" marB="60960">
                    <a:lnL w="28575" cap="flat" cmpd="sng" algn="ctr">
                      <a:solidFill>
                        <a:schemeClr val="tx1"/>
                      </a:solidFill>
                      <a:prstDash val="sysDash"/>
                      <a:round/>
                      <a:headEnd type="none" w="med" len="med"/>
                      <a:tailEnd type="none" w="med" len="med"/>
                    </a:lnL>
                    <a:lnB w="12700" cap="flat" cmpd="sng" algn="ctr">
                      <a:noFill/>
                      <a:prstDash val="solid"/>
                      <a:round/>
                      <a:headEnd type="none" w="med" len="med"/>
                      <a:tailEnd type="none" w="med" len="med"/>
                    </a:lnB>
                    <a:solidFill>
                      <a:srgbClr val="E5F5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1"/>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solidFill>
                      <a:srgbClr val="E5F5FF"/>
                    </a:solidFill>
                  </a:tcPr>
                </a:tc>
                <a:tc>
                  <a:txBody>
                    <a:bodyPr/>
                    <a:lstStyle/>
                    <a:p>
                      <a:r>
                        <a:rPr lang="en-US" sz="1100" dirty="0"/>
                        <a:t>mpReactiveStreams-1.0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jwtSso-1.0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ysDash"/>
                      <a:round/>
                      <a:headEnd type="none" w="med" len="med"/>
                      <a:tailEnd type="none" w="med" len="med"/>
                    </a:lnB>
                    <a:solidFill>
                      <a:srgbClr val="E5F5FF"/>
                    </a:solidFill>
                  </a:tcPr>
                </a:tc>
                <a:tc>
                  <a:txBody>
                    <a:bodyPr/>
                    <a:lstStyle/>
                    <a:p>
                      <a:r>
                        <a:rPr lang="en-US" sz="1100" dirty="0"/>
                        <a:t>openidConnectClient-1.0</a:t>
                      </a:r>
                    </a:p>
                  </a:txBody>
                  <a:tcPr marL="121920" marR="121920" marT="60960" marB="60960">
                    <a:lnL w="12700" cap="flat" cmpd="sng" algn="ctr">
                      <a:noFill/>
                      <a:prstDash val="solid"/>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solidFill>
                      <a:srgbClr val="E5F5FF"/>
                    </a:solidFill>
                  </a:tcPr>
                </a:tc>
                <a:tc>
                  <a:txBody>
                    <a:bodyPr/>
                    <a:lstStyle/>
                    <a:p>
                      <a:r>
                        <a:rPr lang="en-US" sz="1100" dirty="0"/>
                        <a:t>openidConnectServer-1.0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samlWeb-2.0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r>
                        <a:rPr lang="en-US" sz="1100" dirty="0"/>
                        <a:t>springBoot-2.0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scim-1.0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socialLogin-1.0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spnego-1.0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5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transportSecurity-1.0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5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rgbClr val="006B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err="1">
                  <a:solidFill>
                    <a:srgbClr val="FFFFFF"/>
                  </a:solidFill>
                  <a:latin typeface="Calibri"/>
                </a:rPr>
                <a:t>zOS</a:t>
              </a:r>
              <a:endParaRPr lang="en-US" sz="1867" dirty="0">
                <a:solidFill>
                  <a:srgbClr val="FFFFFF"/>
                </a:solidFill>
                <a:latin typeface="Calibri"/>
              </a:endParaRPr>
            </a:p>
          </p:txBody>
        </p:sp>
        <p:sp>
          <p:nvSpPr>
            <p:cNvPr id="9" name="Rounded Rectangle 8"/>
            <p:cNvSpPr/>
            <p:nvPr/>
          </p:nvSpPr>
          <p:spPr>
            <a:xfrm>
              <a:off x="93712" y="2133328"/>
              <a:ext cx="749808" cy="310896"/>
            </a:xfrm>
            <a:prstGeom prst="roundRect">
              <a:avLst/>
            </a:prstGeom>
            <a:solidFill>
              <a:srgbClr val="1A9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srgbClr val="FFFFFF"/>
                  </a:solidFill>
                  <a:latin typeface="Calibri"/>
                </a:rPr>
                <a:t>ND</a:t>
              </a:r>
            </a:p>
          </p:txBody>
        </p:sp>
        <p:sp>
          <p:nvSpPr>
            <p:cNvPr id="10" name="Rounded Rectangle 9"/>
            <p:cNvSpPr/>
            <p:nvPr/>
          </p:nvSpPr>
          <p:spPr>
            <a:xfrm>
              <a:off x="93060" y="3016312"/>
              <a:ext cx="749808" cy="310896"/>
            </a:xfrm>
            <a:prstGeom prst="roundRect">
              <a:avLst/>
            </a:prstGeom>
            <a:solidFill>
              <a:srgbClr val="E5F5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prstClr val="black"/>
                  </a:solidFill>
                  <a:latin typeface="Calibri"/>
                </a:rPr>
                <a:t>Core</a:t>
              </a:r>
            </a:p>
          </p:txBody>
        </p:sp>
        <p:sp>
          <p:nvSpPr>
            <p:cNvPr id="11" name="Rounded Rectangle 10"/>
            <p:cNvSpPr/>
            <p:nvPr/>
          </p:nvSpPr>
          <p:spPr>
            <a:xfrm>
              <a:off x="93060" y="2565755"/>
              <a:ext cx="749808" cy="310896"/>
            </a:xfrm>
            <a:prstGeom prst="roundRect">
              <a:avLst/>
            </a:prstGeom>
            <a:solidFill>
              <a:srgbClr val="B0DC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prstClr val="black"/>
                  </a:solidFill>
                  <a:latin typeface="Calibri"/>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a:solidFill>
                    <a:prstClr val="black"/>
                  </a:solidFill>
                  <a:latin typeface="Calibri"/>
                </a:rPr>
                <a:t>Open Liberty </a:t>
              </a:r>
              <a:endParaRPr lang="en-US" sz="1333">
                <a:solidFill>
                  <a:srgbClr val="00B050"/>
                </a:solidFill>
                <a:latin typeface="Calibri"/>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dirty="0">
                  <a:solidFill>
                    <a:prstClr val="black"/>
                  </a:solidFill>
                  <a:latin typeface="Calibri"/>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a:solidFill>
                    <a:prstClr val="black"/>
                  </a:solidFill>
                  <a:latin typeface="Calibri"/>
                </a:rPr>
                <a:t>Security</a:t>
              </a:r>
              <a:endParaRPr lang="en-US" sz="1467" dirty="0">
                <a:solidFill>
                  <a:prstClr val="black"/>
                </a:solidFill>
                <a:latin typeface="Calibri"/>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a:solidFill>
                    <a:prstClr val="black"/>
                  </a:solidFill>
                  <a:latin typeface="Calibri"/>
                </a:rPr>
                <a:t>Operations</a:t>
              </a:r>
              <a:endParaRPr lang="en-US" sz="1467" dirty="0">
                <a:solidFill>
                  <a:prstClr val="black"/>
                </a:solidFill>
                <a:latin typeface="Calibri"/>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4Q20</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1Q21</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2Q20</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3Q20</a:t>
              </a:r>
            </a:p>
          </p:txBody>
        </p:sp>
      </p:grpSp>
      <p:pic>
        <p:nvPicPr>
          <p:cNvPr id="93" name="Picture 92">
            <a:extLst>
              <a:ext uri="{FF2B5EF4-FFF2-40B4-BE49-F238E27FC236}">
                <a16:creationId xmlns:a16="http://schemas.microsoft.com/office/drawing/2014/main" id="{5DD9BD5F-98AD-D449-BA51-0E8A13673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4663009"/>
            <a:ext cx="205295" cy="205295"/>
          </a:xfrm>
          <a:prstGeom prst="rect">
            <a:avLst/>
          </a:prstGeom>
        </p:spPr>
      </p:pic>
      <p:grpSp>
        <p:nvGrpSpPr>
          <p:cNvPr id="14" name="Group 13">
            <a:extLst>
              <a:ext uri="{FF2B5EF4-FFF2-40B4-BE49-F238E27FC236}">
                <a16:creationId xmlns:a16="http://schemas.microsoft.com/office/drawing/2014/main" id="{C8F96A36-801B-C64A-B095-7CAF0087F8A6}"/>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858" y="1957001"/>
              <a:ext cx="153971" cy="153971"/>
            </a:xfrm>
            <a:prstGeom prst="rect">
              <a:avLst/>
            </a:prstGeom>
          </p:spPr>
        </p:pic>
        <p:pic>
          <p:nvPicPr>
            <p:cNvPr id="91" name="Picture 90">
              <a:extLst>
                <a:ext uri="{FF2B5EF4-FFF2-40B4-BE49-F238E27FC236}">
                  <a16:creationId xmlns:a16="http://schemas.microsoft.com/office/drawing/2014/main" id="{33F4C815-2BD2-EE49-955F-A51550A2C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2" y="1957002"/>
              <a:ext cx="153971" cy="153971"/>
            </a:xfrm>
            <a:prstGeom prst="rect">
              <a:avLst/>
            </a:prstGeom>
          </p:spPr>
        </p:pic>
        <p:pic>
          <p:nvPicPr>
            <p:cNvPr id="3" name="Picture 2">
              <a:extLst>
                <a:ext uri="{FF2B5EF4-FFF2-40B4-BE49-F238E27FC236}">
                  <a16:creationId xmlns:a16="http://schemas.microsoft.com/office/drawing/2014/main" id="{A6726DE4-13B0-3D4E-958F-6EA1291DE45B}"/>
                </a:ext>
              </a:extLst>
            </p:cNvPr>
            <p:cNvPicPr>
              <a:picLocks noChangeAspect="1"/>
            </p:cNvPicPr>
            <p:nvPr/>
          </p:nvPicPr>
          <p:blipFill>
            <a:blip r:embed="rId4"/>
            <a:stretch>
              <a:fillRect/>
            </a:stretch>
          </p:blipFill>
          <p:spPr>
            <a:xfrm>
              <a:off x="3825644" y="4393233"/>
              <a:ext cx="152400" cy="152400"/>
            </a:xfrm>
            <a:prstGeom prst="rect">
              <a:avLst/>
            </a:prstGeom>
          </p:spPr>
        </p:pic>
        <p:pic>
          <p:nvPicPr>
            <p:cNvPr id="94" name="Picture 93">
              <a:extLst>
                <a:ext uri="{FF2B5EF4-FFF2-40B4-BE49-F238E27FC236}">
                  <a16:creationId xmlns:a16="http://schemas.microsoft.com/office/drawing/2014/main" id="{1B4E9B13-A392-C64A-8203-9E53686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7" y="3941017"/>
              <a:ext cx="153971" cy="153971"/>
            </a:xfrm>
            <a:prstGeom prst="rect">
              <a:avLst/>
            </a:prstGeom>
          </p:spPr>
        </p:pic>
      </p:grpSp>
      <p:pic>
        <p:nvPicPr>
          <p:cNvPr id="95" name="Picture 94">
            <a:extLst>
              <a:ext uri="{FF2B5EF4-FFF2-40B4-BE49-F238E27FC236}">
                <a16:creationId xmlns:a16="http://schemas.microsoft.com/office/drawing/2014/main" id="{9042E82B-70DB-F141-AD11-28862EE95B5B}"/>
              </a:ext>
            </a:extLst>
          </p:cNvPr>
          <p:cNvPicPr>
            <a:picLocks noChangeAspect="1"/>
          </p:cNvPicPr>
          <p:nvPr/>
        </p:nvPicPr>
        <p:blipFill>
          <a:blip r:embed="rId4"/>
          <a:stretch>
            <a:fillRect/>
          </a:stretch>
        </p:blipFill>
        <p:spPr>
          <a:xfrm>
            <a:off x="5099811" y="6142476"/>
            <a:ext cx="203200" cy="203200"/>
          </a:xfrm>
          <a:prstGeom prst="rect">
            <a:avLst/>
          </a:prstGeom>
        </p:spPr>
      </p:pic>
    </p:spTree>
    <p:extLst>
      <p:ext uri="{BB962C8B-B14F-4D97-AF65-F5344CB8AC3E}">
        <p14:creationId xmlns:p14="http://schemas.microsoft.com/office/powerpoint/2010/main" val="283665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75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liberty-archetype-*</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Dev Mode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247461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5EA121D-6687-AC4D-AC72-54953F03FF9A}"/>
              </a:ext>
            </a:extLst>
          </p:cNvPr>
          <p:cNvGraphicFramePr/>
          <p:nvPr/>
        </p:nvGraphicFramePr>
        <p:xfrm>
          <a:off x="5587004" y="1344722"/>
          <a:ext cx="6903453" cy="437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dev mode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normAutofit/>
          </a:bodyPr>
          <a:lstStyle/>
          <a:p>
            <a:r>
              <a:rPr lang="en-US" sz="2400" dirty="0"/>
              <a:t>Boosts developer productivity</a:t>
            </a:r>
          </a:p>
          <a:p>
            <a:r>
              <a:rPr lang="en-US" sz="2400" dirty="0"/>
              <a:t>Immediate feedback for code and config changes</a:t>
            </a:r>
          </a:p>
          <a:p>
            <a:r>
              <a:rPr lang="en-US" sz="2400" dirty="0"/>
              <a:t>No re-build necessary</a:t>
            </a:r>
          </a:p>
          <a:p>
            <a:r>
              <a:rPr lang="en-US" sz="2400" dirty="0"/>
              <a:t>Hot deployment, testing and debugging</a:t>
            </a:r>
          </a:p>
          <a:p>
            <a:r>
              <a:rPr lang="en-US" sz="2400" dirty="0"/>
              <a:t>In containers for near-production testing</a:t>
            </a:r>
          </a:p>
        </p:txBody>
      </p:sp>
      <p:pic>
        <p:nvPicPr>
          <p:cNvPr id="4" name="Picture 3">
            <a:extLst>
              <a:ext uri="{FF2B5EF4-FFF2-40B4-BE49-F238E27FC236}">
                <a16:creationId xmlns:a16="http://schemas.microsoft.com/office/drawing/2014/main" id="{C5A31EEB-E098-CC48-BDA4-01153550759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90971" y="2449142"/>
            <a:ext cx="986589" cy="986589"/>
          </a:xfrm>
          <a:prstGeom prst="rect">
            <a:avLst/>
          </a:prstGeom>
        </p:spPr>
      </p:pic>
      <p:pic>
        <p:nvPicPr>
          <p:cNvPr id="5" name="Picture 4">
            <a:extLst>
              <a:ext uri="{FF2B5EF4-FFF2-40B4-BE49-F238E27FC236}">
                <a16:creationId xmlns:a16="http://schemas.microsoft.com/office/drawing/2014/main" id="{39F1D0B0-A8BB-6442-B19A-BAFC4CC46A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72549" y="3090608"/>
            <a:ext cx="887329" cy="887329"/>
          </a:xfrm>
          <a:prstGeom prst="rect">
            <a:avLst/>
          </a:prstGeom>
        </p:spPr>
      </p:pic>
      <p:pic>
        <p:nvPicPr>
          <p:cNvPr id="6" name="Picture 5">
            <a:extLst>
              <a:ext uri="{FF2B5EF4-FFF2-40B4-BE49-F238E27FC236}">
                <a16:creationId xmlns:a16="http://schemas.microsoft.com/office/drawing/2014/main" id="{6673A8AE-56B4-064D-A7E7-8F05C963AE4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66909" y="3534273"/>
            <a:ext cx="946484" cy="887329"/>
          </a:xfrm>
          <a:prstGeom prst="rect">
            <a:avLst/>
          </a:prstGeom>
        </p:spPr>
      </p:pic>
      <p:pic>
        <p:nvPicPr>
          <p:cNvPr id="7" name="Picture 6">
            <a:extLst>
              <a:ext uri="{FF2B5EF4-FFF2-40B4-BE49-F238E27FC236}">
                <a16:creationId xmlns:a16="http://schemas.microsoft.com/office/drawing/2014/main" id="{D5B474C7-B126-684C-9BEF-2CE32205599E}"/>
              </a:ext>
            </a:extLst>
          </p:cNvPr>
          <p:cNvPicPr>
            <a:picLocks noChangeAspect="1"/>
          </p:cNvPicPr>
          <p:nvPr/>
        </p:nvPicPr>
        <p:blipFill>
          <a:blip r:embed="rId11"/>
          <a:stretch>
            <a:fillRect/>
          </a:stretch>
        </p:blipFill>
        <p:spPr>
          <a:xfrm>
            <a:off x="9632071" y="3164171"/>
            <a:ext cx="1307099" cy="952885"/>
          </a:xfrm>
          <a:prstGeom prst="rect">
            <a:avLst/>
          </a:prstGeom>
        </p:spPr>
      </p:pic>
      <p:sp>
        <p:nvSpPr>
          <p:cNvPr id="10" name="TextBox 9">
            <a:extLst>
              <a:ext uri="{FF2B5EF4-FFF2-40B4-BE49-F238E27FC236}">
                <a16:creationId xmlns:a16="http://schemas.microsoft.com/office/drawing/2014/main" id="{0D963AC9-2141-D64C-8903-0B7CF8F59B54}"/>
              </a:ext>
            </a:extLst>
          </p:cNvPr>
          <p:cNvSpPr txBox="1"/>
          <p:nvPr/>
        </p:nvSpPr>
        <p:spPr>
          <a:xfrm>
            <a:off x="782979" y="5605426"/>
            <a:ext cx="2316468" cy="502766"/>
          </a:xfrm>
          <a:prstGeom prst="rect">
            <a:avLst/>
          </a:prstGeom>
          <a:noFill/>
        </p:spPr>
        <p:txBody>
          <a:bodyPr wrap="none" rtlCol="0">
            <a:spAutoFit/>
          </a:bodyPr>
          <a:lstStyle/>
          <a:p>
            <a:pPr defTabSz="914377">
              <a:defRPr/>
            </a:pPr>
            <a:r>
              <a:rPr lang="en-US" sz="2667" i="1" dirty="0" err="1">
                <a:solidFill>
                  <a:srgbClr val="1F497D"/>
                </a:solidFill>
                <a:latin typeface="Calibri"/>
              </a:rPr>
              <a:t>mvn</a:t>
            </a:r>
            <a:r>
              <a:rPr lang="en-US" sz="2667" i="1" dirty="0">
                <a:solidFill>
                  <a:srgbClr val="1F497D"/>
                </a:solidFill>
                <a:latin typeface="Calibri"/>
              </a:rPr>
              <a:t> </a:t>
            </a:r>
            <a:r>
              <a:rPr lang="en-US" sz="2667" i="1" dirty="0" err="1">
                <a:solidFill>
                  <a:srgbClr val="1F497D"/>
                </a:solidFill>
                <a:latin typeface="Calibri"/>
              </a:rPr>
              <a:t>liberty:dev</a:t>
            </a:r>
            <a:endParaRPr lang="en-US" sz="2667" i="1" dirty="0">
              <a:solidFill>
                <a:srgbClr val="1F497D"/>
              </a:solidFill>
              <a:latin typeface="Calibri"/>
            </a:endParaRPr>
          </a:p>
        </p:txBody>
      </p:sp>
      <p:sp>
        <p:nvSpPr>
          <p:cNvPr id="11" name="TextBox 10">
            <a:extLst>
              <a:ext uri="{FF2B5EF4-FFF2-40B4-BE49-F238E27FC236}">
                <a16:creationId xmlns:a16="http://schemas.microsoft.com/office/drawing/2014/main" id="{CF3FD432-802B-FD4F-820A-74B462A1D09A}"/>
              </a:ext>
            </a:extLst>
          </p:cNvPr>
          <p:cNvSpPr txBox="1"/>
          <p:nvPr/>
        </p:nvSpPr>
        <p:spPr>
          <a:xfrm>
            <a:off x="786150" y="6138906"/>
            <a:ext cx="2553328" cy="502766"/>
          </a:xfrm>
          <a:prstGeom prst="rect">
            <a:avLst/>
          </a:prstGeom>
          <a:noFill/>
        </p:spPr>
        <p:txBody>
          <a:bodyPr wrap="none" rtlCol="0">
            <a:spAutoFit/>
          </a:bodyPr>
          <a:lstStyle/>
          <a:p>
            <a:pPr defTabSz="914377">
              <a:defRPr/>
            </a:pPr>
            <a:r>
              <a:rPr lang="en-US" sz="2667" i="1" dirty="0">
                <a:solidFill>
                  <a:srgbClr val="1F497D"/>
                </a:solidFill>
                <a:latin typeface="Calibri"/>
              </a:rPr>
              <a:t>g</a:t>
            </a:r>
            <a:r>
              <a:rPr lang="en-US" sz="2667" i="1" dirty="0" err="1">
                <a:solidFill>
                  <a:srgbClr val="1F497D"/>
                </a:solidFill>
                <a:latin typeface="Calibri"/>
              </a:rPr>
              <a:t>radle</a:t>
            </a:r>
            <a:r>
              <a:rPr lang="en-US" sz="2667" i="1" dirty="0">
                <a:solidFill>
                  <a:srgbClr val="1F497D"/>
                </a:solidFill>
                <a:latin typeface="Calibri"/>
              </a:rPr>
              <a:t> </a:t>
            </a:r>
            <a:r>
              <a:rPr lang="en-US" sz="2667" i="1" dirty="0" err="1">
                <a:solidFill>
                  <a:srgbClr val="1F497D"/>
                </a:solidFill>
                <a:latin typeface="Calibri"/>
              </a:rPr>
              <a:t>libertyDev</a:t>
            </a:r>
            <a:endParaRPr lang="en-US" sz="2667" i="1" dirty="0">
              <a:solidFill>
                <a:srgbClr val="1F497D"/>
              </a:solidFill>
              <a:latin typeface="Calibri"/>
            </a:endParaRPr>
          </a:p>
        </p:txBody>
      </p:sp>
      <p:pic>
        <p:nvPicPr>
          <p:cNvPr id="1026" name="Picture 2">
            <a:extLst>
              <a:ext uri="{FF2B5EF4-FFF2-40B4-BE49-F238E27FC236}">
                <a16:creationId xmlns:a16="http://schemas.microsoft.com/office/drawing/2014/main" id="{092AD155-C2BD-2C4B-8765-C5005BAC711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572126" y="4060876"/>
            <a:ext cx="594793" cy="594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8E45533-472B-B94D-8585-968B875D5387}"/>
              </a:ext>
            </a:extLst>
          </p:cNvPr>
          <p:cNvPicPr>
            <a:picLocks noChangeAspect="1"/>
          </p:cNvPicPr>
          <p:nvPr/>
        </p:nvPicPr>
        <p:blipFill>
          <a:blip r:embed="rId13"/>
          <a:stretch>
            <a:fillRect/>
          </a:stretch>
        </p:blipFill>
        <p:spPr>
          <a:xfrm>
            <a:off x="11073405" y="3530958"/>
            <a:ext cx="781823" cy="596231"/>
          </a:xfrm>
          <a:prstGeom prst="rect">
            <a:avLst/>
          </a:prstGeom>
        </p:spPr>
      </p:pic>
      <p:pic>
        <p:nvPicPr>
          <p:cNvPr id="15" name="Picture 14">
            <a:extLst>
              <a:ext uri="{FF2B5EF4-FFF2-40B4-BE49-F238E27FC236}">
                <a16:creationId xmlns:a16="http://schemas.microsoft.com/office/drawing/2014/main" id="{39B099B4-5B3F-DD49-B50C-33B33AD7C83B}"/>
              </a:ext>
            </a:extLst>
          </p:cNvPr>
          <p:cNvPicPr>
            <a:picLocks noChangeAspect="1"/>
          </p:cNvPicPr>
          <p:nvPr/>
        </p:nvPicPr>
        <p:blipFill>
          <a:blip r:embed="rId14"/>
          <a:stretch>
            <a:fillRect/>
          </a:stretch>
        </p:blipFill>
        <p:spPr>
          <a:xfrm>
            <a:off x="10349789" y="2353915"/>
            <a:ext cx="1229495" cy="1166845"/>
          </a:xfrm>
          <a:prstGeom prst="rect">
            <a:avLst/>
          </a:prstGeom>
        </p:spPr>
      </p:pic>
      <p:sp>
        <p:nvSpPr>
          <p:cNvPr id="16" name="TextBox 15">
            <a:extLst>
              <a:ext uri="{FF2B5EF4-FFF2-40B4-BE49-F238E27FC236}">
                <a16:creationId xmlns:a16="http://schemas.microsoft.com/office/drawing/2014/main" id="{9467531E-3741-D24C-A6FD-14F4C555D15B}"/>
              </a:ext>
            </a:extLst>
          </p:cNvPr>
          <p:cNvSpPr txBox="1"/>
          <p:nvPr/>
        </p:nvSpPr>
        <p:spPr>
          <a:xfrm>
            <a:off x="3891807" y="5605426"/>
            <a:ext cx="2459135" cy="502766"/>
          </a:xfrm>
          <a:prstGeom prst="rect">
            <a:avLst/>
          </a:prstGeom>
          <a:noFill/>
        </p:spPr>
        <p:txBody>
          <a:bodyPr wrap="none" rtlCol="0">
            <a:spAutoFit/>
          </a:bodyPr>
          <a:lstStyle/>
          <a:p>
            <a:pPr defTabSz="914377">
              <a:defRPr/>
            </a:pPr>
            <a:r>
              <a:rPr lang="en-US" sz="2667" i="1" dirty="0" err="1">
                <a:solidFill>
                  <a:srgbClr val="1F497D"/>
                </a:solidFill>
                <a:latin typeface="Calibri"/>
              </a:rPr>
              <a:t>mvn</a:t>
            </a:r>
            <a:r>
              <a:rPr lang="en-US" sz="2667" i="1" dirty="0">
                <a:solidFill>
                  <a:srgbClr val="1F497D"/>
                </a:solidFill>
                <a:latin typeface="Calibri"/>
              </a:rPr>
              <a:t> </a:t>
            </a:r>
            <a:r>
              <a:rPr lang="en-US" sz="2667" i="1" dirty="0" err="1">
                <a:solidFill>
                  <a:srgbClr val="1F497D"/>
                </a:solidFill>
                <a:latin typeface="Calibri"/>
              </a:rPr>
              <a:t>liberty:devc</a:t>
            </a:r>
            <a:endParaRPr lang="en-US" sz="2667" i="1" dirty="0">
              <a:solidFill>
                <a:srgbClr val="1F497D"/>
              </a:solidFill>
              <a:latin typeface="Calibri"/>
            </a:endParaRPr>
          </a:p>
        </p:txBody>
      </p:sp>
      <p:sp>
        <p:nvSpPr>
          <p:cNvPr id="17" name="TextBox 16">
            <a:extLst>
              <a:ext uri="{FF2B5EF4-FFF2-40B4-BE49-F238E27FC236}">
                <a16:creationId xmlns:a16="http://schemas.microsoft.com/office/drawing/2014/main" id="{DB8A531D-20C2-824C-9005-B3CE258E885E}"/>
              </a:ext>
            </a:extLst>
          </p:cNvPr>
          <p:cNvSpPr txBox="1"/>
          <p:nvPr/>
        </p:nvSpPr>
        <p:spPr>
          <a:xfrm>
            <a:off x="3894977" y="6138906"/>
            <a:ext cx="2695994" cy="502766"/>
          </a:xfrm>
          <a:prstGeom prst="rect">
            <a:avLst/>
          </a:prstGeom>
          <a:noFill/>
        </p:spPr>
        <p:txBody>
          <a:bodyPr wrap="none" rtlCol="0">
            <a:spAutoFit/>
          </a:bodyPr>
          <a:lstStyle/>
          <a:p>
            <a:pPr defTabSz="914377">
              <a:defRPr/>
            </a:pPr>
            <a:r>
              <a:rPr lang="en-US" sz="2667" i="1" dirty="0" err="1">
                <a:solidFill>
                  <a:srgbClr val="1F497D"/>
                </a:solidFill>
                <a:latin typeface="Calibri"/>
              </a:rPr>
              <a:t>gradle</a:t>
            </a:r>
            <a:r>
              <a:rPr lang="en-US" sz="2667" i="1" dirty="0">
                <a:solidFill>
                  <a:srgbClr val="1F497D"/>
                </a:solidFill>
                <a:latin typeface="Calibri"/>
              </a:rPr>
              <a:t> </a:t>
            </a:r>
            <a:r>
              <a:rPr lang="en-US" sz="2667" i="1" dirty="0" err="1">
                <a:solidFill>
                  <a:srgbClr val="1F497D"/>
                </a:solidFill>
                <a:latin typeface="Calibri"/>
              </a:rPr>
              <a:t>libertyDevc</a:t>
            </a:r>
            <a:endParaRPr lang="en-US" sz="2667" i="1" dirty="0">
              <a:solidFill>
                <a:srgbClr val="1F497D"/>
              </a:solidFill>
              <a:latin typeface="Calibri"/>
            </a:endParaRPr>
          </a:p>
        </p:txBody>
      </p:sp>
    </p:spTree>
    <p:extLst>
      <p:ext uri="{BB962C8B-B14F-4D97-AF65-F5344CB8AC3E}">
        <p14:creationId xmlns:p14="http://schemas.microsoft.com/office/powerpoint/2010/main" val="278197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AA4B-2568-5D40-9163-281D43E5C960}"/>
              </a:ext>
            </a:extLst>
          </p:cNvPr>
          <p:cNvSpPr>
            <a:spLocks noGrp="1"/>
          </p:cNvSpPr>
          <p:nvPr>
            <p:ph type="title"/>
          </p:nvPr>
        </p:nvSpPr>
        <p:spPr/>
        <p:txBody>
          <a:bodyPr/>
          <a:lstStyle/>
          <a:p>
            <a:r>
              <a:rPr lang="en-US" dirty="0"/>
              <a:t>Tools</a:t>
            </a:r>
          </a:p>
        </p:txBody>
      </p:sp>
      <p:sp>
        <p:nvSpPr>
          <p:cNvPr id="4" name="Content Placeholder 3">
            <a:extLst>
              <a:ext uri="{FF2B5EF4-FFF2-40B4-BE49-F238E27FC236}">
                <a16:creationId xmlns:a16="http://schemas.microsoft.com/office/drawing/2014/main" id="{4EA4FEF4-7EEE-844D-A2C9-CA55795B1F40}"/>
              </a:ext>
            </a:extLst>
          </p:cNvPr>
          <p:cNvSpPr>
            <a:spLocks noGrp="1"/>
          </p:cNvSpPr>
          <p:nvPr>
            <p:ph sz="half" idx="1"/>
          </p:nvPr>
        </p:nvSpPr>
        <p:spPr/>
        <p:txBody>
          <a:bodyPr>
            <a:normAutofit fontScale="85000" lnSpcReduction="10000"/>
          </a:bodyPr>
          <a:lstStyle/>
          <a:p>
            <a:r>
              <a:rPr lang="en-US" dirty="0"/>
              <a:t>Open Liberty Tools for VS Code, IntelliJ &amp; Eclipse</a:t>
            </a:r>
          </a:p>
          <a:p>
            <a:pPr lvl="1"/>
            <a:r>
              <a:rPr lang="en-US" dirty="0"/>
              <a:t>Start/Stop server</a:t>
            </a:r>
          </a:p>
          <a:p>
            <a:pPr lvl="1"/>
            <a:r>
              <a:rPr lang="en-US" dirty="0"/>
              <a:t>Run tests</a:t>
            </a:r>
          </a:p>
          <a:p>
            <a:pPr lvl="1"/>
            <a:r>
              <a:rPr lang="en-US" dirty="0"/>
              <a:t>View test reports</a:t>
            </a:r>
          </a:p>
          <a:p>
            <a:r>
              <a:rPr lang="en-US" dirty="0" err="1"/>
              <a:t>MicroProfile</a:t>
            </a:r>
            <a:r>
              <a:rPr lang="en-US" dirty="0"/>
              <a:t> Starter</a:t>
            </a:r>
          </a:p>
          <a:p>
            <a:pPr lvl="1"/>
            <a:r>
              <a:rPr lang="en-US" dirty="0"/>
              <a:t>Create a new custom Microservice project within the IDE</a:t>
            </a:r>
          </a:p>
          <a:p>
            <a:r>
              <a:rPr lang="en-US" dirty="0"/>
              <a:t>MicroProfile REST Client Generator</a:t>
            </a:r>
          </a:p>
          <a:p>
            <a:pPr lvl="1"/>
            <a:r>
              <a:rPr lang="en-US" dirty="0"/>
              <a:t>Generate a REST client based on an OpenAPI definition</a:t>
            </a:r>
          </a:p>
        </p:txBody>
      </p:sp>
      <p:pic>
        <p:nvPicPr>
          <p:cNvPr id="3" name="Picture 2">
            <a:extLst>
              <a:ext uri="{FF2B5EF4-FFF2-40B4-BE49-F238E27FC236}">
                <a16:creationId xmlns:a16="http://schemas.microsoft.com/office/drawing/2014/main" id="{8E2A7B3F-82A1-0741-9251-BFF4B0BF0992}"/>
              </a:ext>
            </a:extLst>
          </p:cNvPr>
          <p:cNvPicPr>
            <a:picLocks noChangeAspect="1"/>
          </p:cNvPicPr>
          <p:nvPr/>
        </p:nvPicPr>
        <p:blipFill>
          <a:blip r:embed="rId2"/>
          <a:stretch>
            <a:fillRect/>
          </a:stretch>
        </p:blipFill>
        <p:spPr>
          <a:xfrm>
            <a:off x="6197603" y="1417639"/>
            <a:ext cx="5368135" cy="4797972"/>
          </a:xfrm>
          <a:prstGeom prst="rect">
            <a:avLst/>
          </a:prstGeom>
        </p:spPr>
      </p:pic>
    </p:spTree>
    <p:extLst>
      <p:ext uri="{BB962C8B-B14F-4D97-AF65-F5344CB8AC3E}">
        <p14:creationId xmlns:p14="http://schemas.microsoft.com/office/powerpoint/2010/main" val="23940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E66E-AFCA-F346-8022-AE6487ADDB5C}"/>
              </a:ext>
            </a:extLst>
          </p:cNvPr>
          <p:cNvSpPr>
            <a:spLocks noGrp="1"/>
          </p:cNvSpPr>
          <p:nvPr>
            <p:ph type="title"/>
          </p:nvPr>
        </p:nvSpPr>
        <p:spPr>
          <a:xfrm>
            <a:off x="695851" y="124616"/>
            <a:ext cx="10515600" cy="1139553"/>
          </a:xfrm>
        </p:spPr>
        <p:txBody>
          <a:bodyPr>
            <a:normAutofit/>
          </a:bodyPr>
          <a:lstStyle/>
          <a:p>
            <a:r>
              <a:rPr lang="en-US" sz="4267" dirty="0"/>
              <a:t>Developer experience</a:t>
            </a:r>
          </a:p>
        </p:txBody>
      </p:sp>
      <p:pic>
        <p:nvPicPr>
          <p:cNvPr id="6" name="Picture 5">
            <a:extLst>
              <a:ext uri="{FF2B5EF4-FFF2-40B4-BE49-F238E27FC236}">
                <a16:creationId xmlns:a16="http://schemas.microsoft.com/office/drawing/2014/main" id="{D8A46997-488C-FD4B-8BC9-7848A5F2FC18}"/>
              </a:ext>
            </a:extLst>
          </p:cNvPr>
          <p:cNvPicPr>
            <a:picLocks noChangeAspect="1"/>
          </p:cNvPicPr>
          <p:nvPr/>
        </p:nvPicPr>
        <p:blipFill>
          <a:blip r:embed="rId3"/>
          <a:stretch>
            <a:fillRect/>
          </a:stretch>
        </p:blipFill>
        <p:spPr>
          <a:xfrm>
            <a:off x="6742709" y="3736575"/>
            <a:ext cx="4368800" cy="821267"/>
          </a:xfrm>
          <a:prstGeom prst="rect">
            <a:avLst/>
          </a:prstGeom>
        </p:spPr>
      </p:pic>
      <p:pic>
        <p:nvPicPr>
          <p:cNvPr id="13316" name="Picture 4" descr="New OpenNebula 5.12 Beta with Docker Hub Integration – OpenNebula">
            <a:extLst>
              <a:ext uri="{FF2B5EF4-FFF2-40B4-BE49-F238E27FC236}">
                <a16:creationId xmlns:a16="http://schemas.microsoft.com/office/drawing/2014/main" id="{D48B41C1-ECF4-604D-BB30-C1015A260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261" y="2259620"/>
            <a:ext cx="2781052" cy="6912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997B20-2926-2248-918C-E81054C511F7}"/>
              </a:ext>
            </a:extLst>
          </p:cNvPr>
          <p:cNvPicPr>
            <a:picLocks noChangeAspect="1"/>
          </p:cNvPicPr>
          <p:nvPr/>
        </p:nvPicPr>
        <p:blipFill>
          <a:blip r:embed="rId5"/>
          <a:stretch>
            <a:fillRect/>
          </a:stretch>
        </p:blipFill>
        <p:spPr>
          <a:xfrm>
            <a:off x="4274875" y="1819958"/>
            <a:ext cx="3601820" cy="443887"/>
          </a:xfrm>
          <a:prstGeom prst="rect">
            <a:avLst/>
          </a:prstGeom>
        </p:spPr>
      </p:pic>
      <p:pic>
        <p:nvPicPr>
          <p:cNvPr id="13326" name="Picture 14" descr="JUnit · GitHub">
            <a:extLst>
              <a:ext uri="{FF2B5EF4-FFF2-40B4-BE49-F238E27FC236}">
                <a16:creationId xmlns:a16="http://schemas.microsoft.com/office/drawing/2014/main" id="{DD11F7DD-FA79-F34C-A2D1-D3ED886590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4328" y="4336732"/>
            <a:ext cx="981133" cy="98113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Arquillian on legacy servers">
            <a:extLst>
              <a:ext uri="{FF2B5EF4-FFF2-40B4-BE49-F238E27FC236}">
                <a16:creationId xmlns:a16="http://schemas.microsoft.com/office/drawing/2014/main" id="{40F2ECD4-2387-FA44-8864-28495D6A3A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265" y="4510332"/>
            <a:ext cx="1539439" cy="56432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D4C8D108-AC39-424C-9997-642B3AF91B17}"/>
              </a:ext>
            </a:extLst>
          </p:cNvPr>
          <p:cNvGrpSpPr/>
          <p:nvPr/>
        </p:nvGrpSpPr>
        <p:grpSpPr>
          <a:xfrm>
            <a:off x="4154024" y="1168569"/>
            <a:ext cx="3843659" cy="2000057"/>
            <a:chOff x="5585012" y="1250517"/>
            <a:chExt cx="2073581" cy="1860660"/>
          </a:xfrm>
        </p:grpSpPr>
        <p:sp>
          <p:nvSpPr>
            <p:cNvPr id="29" name="Rounded Rectangle 28">
              <a:extLst>
                <a:ext uri="{FF2B5EF4-FFF2-40B4-BE49-F238E27FC236}">
                  <a16:creationId xmlns:a16="http://schemas.microsoft.com/office/drawing/2014/main" id="{EAB3E5D7-8EA0-E340-8C36-181A390859A3}"/>
                </a:ext>
              </a:extLst>
            </p:cNvPr>
            <p:cNvSpPr/>
            <p:nvPr/>
          </p:nvSpPr>
          <p:spPr>
            <a:xfrm>
              <a:off x="5585012" y="1255061"/>
              <a:ext cx="2073581" cy="1856116"/>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30" name="Rounded Rectangle 29">
              <a:extLst>
                <a:ext uri="{FF2B5EF4-FFF2-40B4-BE49-F238E27FC236}">
                  <a16:creationId xmlns:a16="http://schemas.microsoft.com/office/drawing/2014/main" id="{D593DA3B-3AF7-5A41-A515-02301C87D5D1}"/>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Repositories</a:t>
              </a:r>
            </a:p>
          </p:txBody>
        </p:sp>
      </p:grpSp>
      <p:pic>
        <p:nvPicPr>
          <p:cNvPr id="13322" name="Picture 10" descr="Using an AWS S3 Bucket as a Maven repository: Sounds juicy, but is it worth  the effort? - Bonial">
            <a:extLst>
              <a:ext uri="{FF2B5EF4-FFF2-40B4-BE49-F238E27FC236}">
                <a16:creationId xmlns:a16="http://schemas.microsoft.com/office/drawing/2014/main" id="{A9D5AA33-21A2-834B-BF5E-F65B266FA6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9866" y="1751380"/>
            <a:ext cx="1685365" cy="426608"/>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Gradle - Wikipedia">
            <a:extLst>
              <a:ext uri="{FF2B5EF4-FFF2-40B4-BE49-F238E27FC236}">
                <a16:creationId xmlns:a16="http://schemas.microsoft.com/office/drawing/2014/main" id="{E005E148-EDC3-DF48-84F4-B2E31B8A1A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8213" y="2234598"/>
            <a:ext cx="2224960" cy="77719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EE59814C-82C4-1141-A241-D7A40296FCF5}"/>
              </a:ext>
            </a:extLst>
          </p:cNvPr>
          <p:cNvGrpSpPr/>
          <p:nvPr/>
        </p:nvGrpSpPr>
        <p:grpSpPr>
          <a:xfrm>
            <a:off x="8420162" y="1163396"/>
            <a:ext cx="2764775" cy="2000065"/>
            <a:chOff x="5585012" y="1250517"/>
            <a:chExt cx="2073581" cy="1856764"/>
          </a:xfrm>
        </p:grpSpPr>
        <p:sp>
          <p:nvSpPr>
            <p:cNvPr id="26" name="Rounded Rectangle 25">
              <a:extLst>
                <a:ext uri="{FF2B5EF4-FFF2-40B4-BE49-F238E27FC236}">
                  <a16:creationId xmlns:a16="http://schemas.microsoft.com/office/drawing/2014/main" id="{00D560F2-4CD4-4846-AFD4-1AFD2519598F}"/>
                </a:ext>
              </a:extLst>
            </p:cNvPr>
            <p:cNvSpPr/>
            <p:nvPr/>
          </p:nvSpPr>
          <p:spPr>
            <a:xfrm>
              <a:off x="5585012" y="1255058"/>
              <a:ext cx="2073581" cy="1852223"/>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A72EE066-1610-2643-9B90-0F2F47710048}"/>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Build</a:t>
              </a:r>
            </a:p>
          </p:txBody>
        </p:sp>
      </p:grpSp>
      <p:grpSp>
        <p:nvGrpSpPr>
          <p:cNvPr id="16" name="Group 15">
            <a:extLst>
              <a:ext uri="{FF2B5EF4-FFF2-40B4-BE49-F238E27FC236}">
                <a16:creationId xmlns:a16="http://schemas.microsoft.com/office/drawing/2014/main" id="{664837CE-2A73-6040-86B1-ACE417896152}"/>
              </a:ext>
            </a:extLst>
          </p:cNvPr>
          <p:cNvGrpSpPr/>
          <p:nvPr/>
        </p:nvGrpSpPr>
        <p:grpSpPr>
          <a:xfrm>
            <a:off x="980550" y="1168288"/>
            <a:ext cx="2764774" cy="2000337"/>
            <a:chOff x="735412" y="1127230"/>
            <a:chExt cx="2073581" cy="1500253"/>
          </a:xfrm>
        </p:grpSpPr>
        <p:grpSp>
          <p:nvGrpSpPr>
            <p:cNvPr id="14" name="Group 13">
              <a:extLst>
                <a:ext uri="{FF2B5EF4-FFF2-40B4-BE49-F238E27FC236}">
                  <a16:creationId xmlns:a16="http://schemas.microsoft.com/office/drawing/2014/main" id="{BF37768A-4822-0040-BD25-F2953A18E9BB}"/>
                </a:ext>
              </a:extLst>
            </p:cNvPr>
            <p:cNvGrpSpPr/>
            <p:nvPr/>
          </p:nvGrpSpPr>
          <p:grpSpPr>
            <a:xfrm>
              <a:off x="735412" y="1127230"/>
              <a:ext cx="2073581" cy="1500253"/>
              <a:chOff x="6286855" y="1142009"/>
              <a:chExt cx="2073581" cy="1500253"/>
            </a:xfrm>
          </p:grpSpPr>
          <p:pic>
            <p:nvPicPr>
              <p:cNvPr id="3" name="Picture 2">
                <a:extLst>
                  <a:ext uri="{FF2B5EF4-FFF2-40B4-BE49-F238E27FC236}">
                    <a16:creationId xmlns:a16="http://schemas.microsoft.com/office/drawing/2014/main" id="{3E54C5CD-FF21-124A-8742-E003223F8AA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02094" y="1543186"/>
                <a:ext cx="436202" cy="436202"/>
              </a:xfrm>
              <a:prstGeom prst="rect">
                <a:avLst/>
              </a:prstGeom>
            </p:spPr>
          </p:pic>
          <p:pic>
            <p:nvPicPr>
              <p:cNvPr id="4" name="Picture 3">
                <a:extLst>
                  <a:ext uri="{FF2B5EF4-FFF2-40B4-BE49-F238E27FC236}">
                    <a16:creationId xmlns:a16="http://schemas.microsoft.com/office/drawing/2014/main" id="{422B23D8-6BCF-2542-85FE-AB751A482B4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526525" y="1552375"/>
                <a:ext cx="452357" cy="452357"/>
              </a:xfrm>
              <a:prstGeom prst="rect">
                <a:avLst/>
              </a:prstGeom>
            </p:spPr>
          </p:pic>
          <p:pic>
            <p:nvPicPr>
              <p:cNvPr id="5" name="Picture 4">
                <a:extLst>
                  <a:ext uri="{FF2B5EF4-FFF2-40B4-BE49-F238E27FC236}">
                    <a16:creationId xmlns:a16="http://schemas.microsoft.com/office/drawing/2014/main" id="{24EA4D99-FBAD-3F49-8BDA-2722F2CE69BE}"/>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88063" y="2066062"/>
                <a:ext cx="482513" cy="452357"/>
              </a:xfrm>
              <a:prstGeom prst="rect">
                <a:avLst/>
              </a:prstGeom>
            </p:spPr>
          </p:pic>
          <p:grpSp>
            <p:nvGrpSpPr>
              <p:cNvPr id="9" name="Group 8">
                <a:extLst>
                  <a:ext uri="{FF2B5EF4-FFF2-40B4-BE49-F238E27FC236}">
                    <a16:creationId xmlns:a16="http://schemas.microsoft.com/office/drawing/2014/main" id="{19F3381C-3E2A-2C4A-BAAE-E61E0F14449A}"/>
                  </a:ext>
                </a:extLst>
              </p:cNvPr>
              <p:cNvGrpSpPr/>
              <p:nvPr/>
            </p:nvGrpSpPr>
            <p:grpSpPr>
              <a:xfrm>
                <a:off x="6286855" y="1142009"/>
                <a:ext cx="2073581" cy="1500253"/>
                <a:chOff x="5585012" y="1250517"/>
                <a:chExt cx="2073581" cy="1856383"/>
              </a:xfrm>
            </p:grpSpPr>
            <p:sp>
              <p:nvSpPr>
                <p:cNvPr id="8" name="Rounded Rectangle 7">
                  <a:extLst>
                    <a:ext uri="{FF2B5EF4-FFF2-40B4-BE49-F238E27FC236}">
                      <a16:creationId xmlns:a16="http://schemas.microsoft.com/office/drawing/2014/main" id="{606E07C1-0CFC-DB43-AFF2-D698D5B13E01}"/>
                    </a:ext>
                  </a:extLst>
                </p:cNvPr>
                <p:cNvSpPr/>
                <p:nvPr/>
              </p:nvSpPr>
              <p:spPr>
                <a:xfrm>
                  <a:off x="5585012" y="1255061"/>
                  <a:ext cx="2073581" cy="1851839"/>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17" name="Rounded Rectangle 16">
                  <a:extLst>
                    <a:ext uri="{FF2B5EF4-FFF2-40B4-BE49-F238E27FC236}">
                      <a16:creationId xmlns:a16="http://schemas.microsoft.com/office/drawing/2014/main" id="{78071A8E-3FF2-2948-B7EC-518495CCDEEC}"/>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IDEs</a:t>
                  </a:r>
                </a:p>
              </p:txBody>
            </p:sp>
          </p:grpSp>
        </p:grpSp>
        <p:sp>
          <p:nvSpPr>
            <p:cNvPr id="10" name="TextBox 9">
              <a:extLst>
                <a:ext uri="{FF2B5EF4-FFF2-40B4-BE49-F238E27FC236}">
                  <a16:creationId xmlns:a16="http://schemas.microsoft.com/office/drawing/2014/main" id="{53591EF5-CD08-0D45-B6EC-2F7895C4AA1D}"/>
                </a:ext>
              </a:extLst>
            </p:cNvPr>
            <p:cNvSpPr txBox="1"/>
            <p:nvPr/>
          </p:nvSpPr>
          <p:spPr>
            <a:xfrm>
              <a:off x="1462350" y="1964609"/>
              <a:ext cx="1254190" cy="500090"/>
            </a:xfrm>
            <a:prstGeom prst="rect">
              <a:avLst/>
            </a:prstGeom>
            <a:noFill/>
          </p:spPr>
          <p:txBody>
            <a:bodyPr wrap="none" rtlCol="0">
              <a:spAutoFit/>
            </a:bodyPr>
            <a:lstStyle/>
            <a:p>
              <a:r>
                <a:rPr lang="en-US" sz="3733" b="1" i="1" dirty="0">
                  <a:latin typeface="LilyUPC" panose="020B0604020202020204" pitchFamily="34" charset="0"/>
                  <a:cs typeface="LilyUPC" panose="020B0604020202020204" pitchFamily="34" charset="0"/>
                </a:rPr>
                <a:t>Dev Mode</a:t>
              </a:r>
            </a:p>
          </p:txBody>
        </p:sp>
      </p:grpSp>
      <p:grpSp>
        <p:nvGrpSpPr>
          <p:cNvPr id="32" name="Group 31">
            <a:extLst>
              <a:ext uri="{FF2B5EF4-FFF2-40B4-BE49-F238E27FC236}">
                <a16:creationId xmlns:a16="http://schemas.microsoft.com/office/drawing/2014/main" id="{E26E15F7-D073-B644-886E-FBD6A2CDAE2D}"/>
              </a:ext>
            </a:extLst>
          </p:cNvPr>
          <p:cNvGrpSpPr/>
          <p:nvPr/>
        </p:nvGrpSpPr>
        <p:grpSpPr>
          <a:xfrm>
            <a:off x="979576" y="3352174"/>
            <a:ext cx="4611779" cy="1965692"/>
            <a:chOff x="5585012" y="1250517"/>
            <a:chExt cx="2073581" cy="1824853"/>
          </a:xfrm>
        </p:grpSpPr>
        <p:sp>
          <p:nvSpPr>
            <p:cNvPr id="33" name="Rounded Rectangle 32">
              <a:extLst>
                <a:ext uri="{FF2B5EF4-FFF2-40B4-BE49-F238E27FC236}">
                  <a16:creationId xmlns:a16="http://schemas.microsoft.com/office/drawing/2014/main" id="{B8ABFF2E-A7C8-D74A-B298-28BD726FD4F7}"/>
                </a:ext>
              </a:extLst>
            </p:cNvPr>
            <p:cNvSpPr/>
            <p:nvPr/>
          </p:nvSpPr>
          <p:spPr>
            <a:xfrm>
              <a:off x="5585012" y="1255058"/>
              <a:ext cx="2073581" cy="1820312"/>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34" name="Rounded Rectangle 33">
              <a:extLst>
                <a:ext uri="{FF2B5EF4-FFF2-40B4-BE49-F238E27FC236}">
                  <a16:creationId xmlns:a16="http://schemas.microsoft.com/office/drawing/2014/main" id="{EDFAC941-9612-0E48-977A-DC7A4FBDA294}"/>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APIs</a:t>
              </a:r>
            </a:p>
          </p:txBody>
        </p:sp>
      </p:grpSp>
      <p:pic>
        <p:nvPicPr>
          <p:cNvPr id="13330" name="Picture 18" descr="J2EE — Running your first servlet application | by David Cheah | Medium">
            <a:extLst>
              <a:ext uri="{FF2B5EF4-FFF2-40B4-BE49-F238E27FC236}">
                <a16:creationId xmlns:a16="http://schemas.microsoft.com/office/drawing/2014/main" id="{B73FD8BA-DDDA-174B-8515-E394C90E67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3125" y="4056823"/>
            <a:ext cx="1773388" cy="756500"/>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JakartaOne Live | Jakarta EE Software | Cloud Native | The Eclipse  Foundation">
            <a:extLst>
              <a:ext uri="{FF2B5EF4-FFF2-40B4-BE49-F238E27FC236}">
                <a16:creationId xmlns:a16="http://schemas.microsoft.com/office/drawing/2014/main" id="{E61BA6D1-B83F-8343-88DB-501668C69F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6074" y="4195021"/>
            <a:ext cx="1916341" cy="575568"/>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Tanzu GemFire Developer Guide | VMware Tanzu">
            <a:extLst>
              <a:ext uri="{FF2B5EF4-FFF2-40B4-BE49-F238E27FC236}">
                <a16:creationId xmlns:a16="http://schemas.microsoft.com/office/drawing/2014/main" id="{869178DA-9606-8F47-850A-16A2637E94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50590" y="4753948"/>
            <a:ext cx="1874465" cy="49725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21E4D11E-F631-564A-95E3-A239BE9B756C}"/>
              </a:ext>
            </a:extLst>
          </p:cNvPr>
          <p:cNvGrpSpPr/>
          <p:nvPr/>
        </p:nvGrpSpPr>
        <p:grpSpPr>
          <a:xfrm>
            <a:off x="6566744" y="3352174"/>
            <a:ext cx="4611779" cy="1965692"/>
            <a:chOff x="5585012" y="1250517"/>
            <a:chExt cx="2073581" cy="1824853"/>
          </a:xfrm>
        </p:grpSpPr>
        <p:sp>
          <p:nvSpPr>
            <p:cNvPr id="39" name="Rounded Rectangle 38">
              <a:extLst>
                <a:ext uri="{FF2B5EF4-FFF2-40B4-BE49-F238E27FC236}">
                  <a16:creationId xmlns:a16="http://schemas.microsoft.com/office/drawing/2014/main" id="{6830B7F9-C44D-4041-9A3F-888FE90BB98D}"/>
                </a:ext>
              </a:extLst>
            </p:cNvPr>
            <p:cNvSpPr/>
            <p:nvPr/>
          </p:nvSpPr>
          <p:spPr>
            <a:xfrm>
              <a:off x="5585012" y="1255058"/>
              <a:ext cx="2073581" cy="1820312"/>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40" name="Rounded Rectangle 39">
              <a:extLst>
                <a:ext uri="{FF2B5EF4-FFF2-40B4-BE49-F238E27FC236}">
                  <a16:creationId xmlns:a16="http://schemas.microsoft.com/office/drawing/2014/main" id="{F65896E0-DC60-3645-8B46-F2998E8B50BE}"/>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Testing</a:t>
              </a:r>
            </a:p>
          </p:txBody>
        </p:sp>
      </p:grpSp>
      <p:pic>
        <p:nvPicPr>
          <p:cNvPr id="18" name="Picture 17">
            <a:extLst>
              <a:ext uri="{FF2B5EF4-FFF2-40B4-BE49-F238E27FC236}">
                <a16:creationId xmlns:a16="http://schemas.microsoft.com/office/drawing/2014/main" id="{AA040D66-977C-5143-92AF-DA69FCEFA917}"/>
              </a:ext>
            </a:extLst>
          </p:cNvPr>
          <p:cNvPicPr>
            <a:picLocks noChangeAspect="1"/>
          </p:cNvPicPr>
          <p:nvPr/>
        </p:nvPicPr>
        <p:blipFill>
          <a:blip r:embed="rId16"/>
          <a:stretch>
            <a:fillRect/>
          </a:stretch>
        </p:blipFill>
        <p:spPr>
          <a:xfrm>
            <a:off x="1992860" y="3635744"/>
            <a:ext cx="2692400" cy="948267"/>
          </a:xfrm>
          <a:prstGeom prst="rect">
            <a:avLst/>
          </a:prstGeom>
        </p:spPr>
      </p:pic>
      <p:grpSp>
        <p:nvGrpSpPr>
          <p:cNvPr id="31" name="Group 30">
            <a:extLst>
              <a:ext uri="{FF2B5EF4-FFF2-40B4-BE49-F238E27FC236}">
                <a16:creationId xmlns:a16="http://schemas.microsoft.com/office/drawing/2014/main" id="{F8FFF776-D73A-AA4A-88CF-72950DADEA70}"/>
              </a:ext>
            </a:extLst>
          </p:cNvPr>
          <p:cNvGrpSpPr/>
          <p:nvPr/>
        </p:nvGrpSpPr>
        <p:grpSpPr>
          <a:xfrm>
            <a:off x="2186492" y="5495457"/>
            <a:ext cx="3797353" cy="1068711"/>
            <a:chOff x="1257819" y="4123158"/>
            <a:chExt cx="2848015" cy="801533"/>
          </a:xfrm>
        </p:grpSpPr>
        <p:sp>
          <p:nvSpPr>
            <p:cNvPr id="48" name="Rounded Rectangular Callout 47">
              <a:extLst>
                <a:ext uri="{FF2B5EF4-FFF2-40B4-BE49-F238E27FC236}">
                  <a16:creationId xmlns:a16="http://schemas.microsoft.com/office/drawing/2014/main" id="{6B1D6D0E-74B2-BA4C-A7AD-C175F1D6C4D5}"/>
                </a:ext>
              </a:extLst>
            </p:cNvPr>
            <p:cNvSpPr/>
            <p:nvPr/>
          </p:nvSpPr>
          <p:spPr>
            <a:xfrm>
              <a:off x="1257819" y="4123158"/>
              <a:ext cx="2848015" cy="801533"/>
            </a:xfrm>
            <a:prstGeom prst="wedgeRoundRectCallout">
              <a:avLst>
                <a:gd name="adj1" fmla="val -36700"/>
                <a:gd name="adj2" fmla="val 64173"/>
                <a:gd name="adj3" fmla="val 16667"/>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1867" dirty="0">
                <a:solidFill>
                  <a:schemeClr val="tx2">
                    <a:lumMod val="50000"/>
                  </a:schemeClr>
                </a:solidFill>
                <a:latin typeface="Arial" panose="020B0604020202020204" pitchFamily="34" charset="0"/>
              </a:endParaRPr>
            </a:p>
          </p:txBody>
        </p:sp>
        <p:pic>
          <p:nvPicPr>
            <p:cNvPr id="49" name="Picture 48">
              <a:extLst>
                <a:ext uri="{FF2B5EF4-FFF2-40B4-BE49-F238E27FC236}">
                  <a16:creationId xmlns:a16="http://schemas.microsoft.com/office/drawing/2014/main" id="{F3D061C6-5EA8-C14F-8CDA-5AB549A72EDE}"/>
                </a:ext>
              </a:extLst>
            </p:cNvPr>
            <p:cNvPicPr>
              <a:picLocks noChangeAspect="1"/>
            </p:cNvPicPr>
            <p:nvPr/>
          </p:nvPicPr>
          <p:blipFill>
            <a:blip r:embed="rId17"/>
            <a:stretch>
              <a:fillRect/>
            </a:stretch>
          </p:blipFill>
          <p:spPr>
            <a:xfrm>
              <a:off x="1471121" y="4155153"/>
              <a:ext cx="2476500" cy="760573"/>
            </a:xfrm>
            <a:prstGeom prst="rect">
              <a:avLst/>
            </a:prstGeom>
          </p:spPr>
        </p:pic>
      </p:grpSp>
      <p:grpSp>
        <p:nvGrpSpPr>
          <p:cNvPr id="35" name="Group 34">
            <a:extLst>
              <a:ext uri="{FF2B5EF4-FFF2-40B4-BE49-F238E27FC236}">
                <a16:creationId xmlns:a16="http://schemas.microsoft.com/office/drawing/2014/main" id="{392E7650-C73E-5644-BBDD-4E792065C75C}"/>
              </a:ext>
            </a:extLst>
          </p:cNvPr>
          <p:cNvGrpSpPr/>
          <p:nvPr/>
        </p:nvGrpSpPr>
        <p:grpSpPr>
          <a:xfrm>
            <a:off x="6208157" y="5484782"/>
            <a:ext cx="3797353" cy="1068711"/>
            <a:chOff x="4925058" y="4134672"/>
            <a:chExt cx="2848015" cy="801533"/>
          </a:xfrm>
        </p:grpSpPr>
        <p:sp>
          <p:nvSpPr>
            <p:cNvPr id="50" name="Rounded Rectangular Callout 49">
              <a:extLst>
                <a:ext uri="{FF2B5EF4-FFF2-40B4-BE49-F238E27FC236}">
                  <a16:creationId xmlns:a16="http://schemas.microsoft.com/office/drawing/2014/main" id="{175199A8-285E-1D40-9A84-F6DDA5795453}"/>
                </a:ext>
              </a:extLst>
            </p:cNvPr>
            <p:cNvSpPr/>
            <p:nvPr/>
          </p:nvSpPr>
          <p:spPr>
            <a:xfrm>
              <a:off x="4925058" y="4134672"/>
              <a:ext cx="2848015" cy="801533"/>
            </a:xfrm>
            <a:prstGeom prst="wedgeRoundRectCallout">
              <a:avLst>
                <a:gd name="adj1" fmla="val 35383"/>
                <a:gd name="adj2" fmla="val 63055"/>
                <a:gd name="adj3" fmla="val 16667"/>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1867" dirty="0">
                <a:solidFill>
                  <a:schemeClr val="tx2">
                    <a:lumMod val="50000"/>
                  </a:schemeClr>
                </a:solidFill>
                <a:latin typeface="Arial" panose="020B0604020202020204" pitchFamily="34" charset="0"/>
              </a:endParaRPr>
            </a:p>
          </p:txBody>
        </p:sp>
        <p:pic>
          <p:nvPicPr>
            <p:cNvPr id="51" name="Picture 50">
              <a:extLst>
                <a:ext uri="{FF2B5EF4-FFF2-40B4-BE49-F238E27FC236}">
                  <a16:creationId xmlns:a16="http://schemas.microsoft.com/office/drawing/2014/main" id="{3AF9280D-F348-C142-B107-CF4AA8CAA76D}"/>
                </a:ext>
              </a:extLst>
            </p:cNvPr>
            <p:cNvPicPr>
              <a:picLocks noChangeAspect="1"/>
            </p:cNvPicPr>
            <p:nvPr/>
          </p:nvPicPr>
          <p:blipFill>
            <a:blip r:embed="rId18"/>
            <a:stretch>
              <a:fillRect/>
            </a:stretch>
          </p:blipFill>
          <p:spPr>
            <a:xfrm>
              <a:off x="5087746" y="4149844"/>
              <a:ext cx="2424678" cy="765882"/>
            </a:xfrm>
            <a:prstGeom prst="rect">
              <a:avLst/>
            </a:prstGeom>
          </p:spPr>
        </p:pic>
      </p:grpSp>
    </p:spTree>
    <p:extLst>
      <p:ext uri="{BB962C8B-B14F-4D97-AF65-F5344CB8AC3E}">
        <p14:creationId xmlns:p14="http://schemas.microsoft.com/office/powerpoint/2010/main" val="54988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a:xfrm>
            <a:off x="609600" y="274639"/>
            <a:ext cx="10972800" cy="1143000"/>
          </a:xfrm>
        </p:spPr>
        <p:txBody>
          <a:bodyPr anchor="ctr">
            <a:normAutofit/>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sz="half" idx="1"/>
          </p:nvPr>
        </p:nvSpPr>
        <p:spPr>
          <a:xfrm>
            <a:off x="609600" y="1600201"/>
            <a:ext cx="3631096" cy="4525963"/>
          </a:xfrm>
        </p:spPr>
        <p:txBody>
          <a:bodyPr>
            <a:normAutofit/>
          </a:bodyPr>
          <a:lstStyle/>
          <a:p>
            <a:pPr marL="0" indent="0">
              <a:buNone/>
            </a:pPr>
            <a:r>
              <a:rPr lang="en-US" dirty="0"/>
              <a:t>Online exercises: </a:t>
            </a:r>
            <a:r>
              <a:rPr lang="en-US" dirty="0">
                <a:hlinkClick r:id="rId2"/>
              </a:rPr>
              <a:t>https://ibm.biz/LibertyMasterclass</a:t>
            </a:r>
            <a:endParaRPr lang="en-US" dirty="0"/>
          </a:p>
          <a:p>
            <a:pPr marL="0" indent="0">
              <a:buNone/>
            </a:pPr>
            <a:endParaRPr lang="en-US" dirty="0"/>
          </a:p>
          <a:p>
            <a:pPr marL="0" indent="0">
              <a:buNone/>
            </a:pPr>
            <a:r>
              <a:rPr lang="en-US" dirty="0"/>
              <a:t>Hosted environment with an editor and a terminal that you can try online through your browser</a:t>
            </a:r>
          </a:p>
          <a:p>
            <a:pPr marL="0" indent="0">
              <a:buNone/>
            </a:pPr>
            <a:endParaRPr lang="en-US" dirty="0"/>
          </a:p>
          <a:p>
            <a:endParaRPr lang="en-US" dirty="0"/>
          </a:p>
        </p:txBody>
      </p:sp>
      <p:pic>
        <p:nvPicPr>
          <p:cNvPr id="3" name="Picture 2" descr="Graphical user interface, application, Teams&#10;&#10;Description automatically generated">
            <a:extLst>
              <a:ext uri="{FF2B5EF4-FFF2-40B4-BE49-F238E27FC236}">
                <a16:creationId xmlns:a16="http://schemas.microsoft.com/office/drawing/2014/main" id="{ECCC7C20-E51F-544F-8548-D39346B3554B}"/>
              </a:ext>
            </a:extLst>
          </p:cNvPr>
          <p:cNvPicPr>
            <a:picLocks noChangeAspect="1"/>
          </p:cNvPicPr>
          <p:nvPr/>
        </p:nvPicPr>
        <p:blipFill>
          <a:blip r:embed="rId3"/>
          <a:stretch>
            <a:fillRect/>
          </a:stretch>
        </p:blipFill>
        <p:spPr>
          <a:xfrm>
            <a:off x="5181600" y="2009617"/>
            <a:ext cx="6400800" cy="3707130"/>
          </a:xfrm>
          <a:prstGeom prst="rect">
            <a:avLst/>
          </a:prstGeom>
          <a:noFill/>
        </p:spPr>
      </p:pic>
    </p:spTree>
    <p:extLst>
      <p:ext uri="{BB962C8B-B14F-4D97-AF65-F5344CB8AC3E}">
        <p14:creationId xmlns:p14="http://schemas.microsoft.com/office/powerpoint/2010/main" val="2814168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175943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Jakarta EE or 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20FB1A49-9EAD-C54B-BC18-6A7B990CF1B7}"/>
              </a:ext>
            </a:extLst>
          </p:cNvPr>
          <p:cNvPicPr>
            <a:picLocks noChangeAspect="1"/>
          </p:cNvPicPr>
          <p:nvPr/>
        </p:nvPicPr>
        <p:blipFill>
          <a:blip r:embed="rId3"/>
          <a:stretch>
            <a:fillRect/>
          </a:stretch>
        </p:blipFill>
        <p:spPr>
          <a:xfrm>
            <a:off x="290984" y="3429000"/>
            <a:ext cx="5670550" cy="25527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62A791BA-1BBE-2C4C-89EE-18FA0FBEE662}"/>
              </a:ext>
            </a:extLst>
          </p:cNvPr>
          <p:cNvPicPr>
            <a:picLocks noChangeAspect="1"/>
          </p:cNvPicPr>
          <p:nvPr/>
        </p:nvPicPr>
        <p:blipFill>
          <a:blip r:embed="rId4"/>
          <a:stretch>
            <a:fillRect/>
          </a:stretch>
        </p:blipFill>
        <p:spPr>
          <a:xfrm>
            <a:off x="156518" y="86497"/>
            <a:ext cx="9921240" cy="350901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57C3030-93D4-3B47-BDEC-9486FA3166EC}"/>
              </a:ext>
            </a:extLst>
          </p:cNvPr>
          <p:cNvPicPr>
            <a:picLocks noChangeAspect="1"/>
          </p:cNvPicPr>
          <p:nvPr/>
        </p:nvPicPr>
        <p:blipFill>
          <a:blip r:embed="rId5"/>
          <a:stretch>
            <a:fillRect/>
          </a:stretch>
        </p:blipFill>
        <p:spPr>
          <a:xfrm>
            <a:off x="6096000" y="2393950"/>
            <a:ext cx="5162550" cy="3587750"/>
          </a:xfrm>
          <a:prstGeom prst="rect">
            <a:avLst/>
          </a:prstGeom>
        </p:spPr>
      </p:pic>
      <p:sp>
        <p:nvSpPr>
          <p:cNvPr id="13" name="Rectangle 12">
            <a:extLst>
              <a:ext uri="{FF2B5EF4-FFF2-40B4-BE49-F238E27FC236}">
                <a16:creationId xmlns:a16="http://schemas.microsoft.com/office/drawing/2014/main" id="{81A5D0F3-BE66-444B-B6A6-6F73801673F3}"/>
              </a:ext>
            </a:extLst>
          </p:cNvPr>
          <p:cNvSpPr/>
          <p:nvPr/>
        </p:nvSpPr>
        <p:spPr>
          <a:xfrm>
            <a:off x="8303741" y="3188043"/>
            <a:ext cx="1186248" cy="1223319"/>
          </a:xfrm>
          <a:prstGeom prst="rect">
            <a:avLst/>
          </a:prstGeom>
          <a:noFill/>
          <a:ln w="190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7110AF69-EEC8-0343-95F2-5112373498F6}"/>
              </a:ext>
            </a:extLst>
          </p:cNvPr>
          <p:cNvSpPr/>
          <p:nvPr/>
        </p:nvSpPr>
        <p:spPr>
          <a:xfrm>
            <a:off x="8303741" y="4869439"/>
            <a:ext cx="1186248" cy="1223319"/>
          </a:xfrm>
          <a:prstGeom prst="rect">
            <a:avLst/>
          </a:prstGeom>
          <a:noFill/>
          <a:ln w="190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D4F809-B5CD-FF40-9E62-86900E4573A5}"/>
              </a:ext>
            </a:extLst>
          </p:cNvPr>
          <p:cNvSpPr txBox="1"/>
          <p:nvPr/>
        </p:nvSpPr>
        <p:spPr>
          <a:xfrm>
            <a:off x="321276" y="6092758"/>
            <a:ext cx="79824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https://openliberty.io/blog/2021/03/05/jakarta-ee-9-compatibility.html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7"/>
              </a:rPr>
              <a:t>https://jakarta.ee/compatibility/#tab-9</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29187D76-8176-A54D-AD33-F396B4F90E07}"/>
              </a:ext>
            </a:extLst>
          </p:cNvPr>
          <p:cNvSpPr txBox="1"/>
          <p:nvPr/>
        </p:nvSpPr>
        <p:spPr>
          <a:xfrm>
            <a:off x="6652591" y="1868557"/>
            <a:ext cx="4134679" cy="369332"/>
          </a:xfrm>
          <a:prstGeom prst="rect">
            <a:avLst/>
          </a:prstGeom>
          <a:noFill/>
        </p:spPr>
        <p:txBody>
          <a:bodyPr wrap="square" rtlCol="0">
            <a:spAutoFit/>
          </a:bodyPr>
          <a:lstStyle/>
          <a:p>
            <a:pPr algn="ctr"/>
            <a:r>
              <a:rPr lang="en-US" b="1" dirty="0" err="1">
                <a:latin typeface="Courier New" panose="02070309020205020404" pitchFamily="49" charset="0"/>
                <a:cs typeface="Courier New" panose="02070309020205020404" pitchFamily="49" charset="0"/>
              </a:rPr>
              <a:t>javax</a:t>
            </a:r>
            <a:r>
              <a:rPr lang="en-US" b="1" dirty="0">
                <a:latin typeface="Courier New" panose="02070309020205020404" pitchFamily="49" charset="0"/>
                <a:cs typeface="Courier New" panose="02070309020205020404" pitchFamily="49" charset="0"/>
              </a:rPr>
              <a:t>.* -&gt; </a:t>
            </a:r>
            <a:r>
              <a:rPr lang="en-US" b="1" dirty="0" err="1">
                <a:latin typeface="Courier New" panose="02070309020205020404" pitchFamily="49" charset="0"/>
                <a:cs typeface="Courier New" panose="02070309020205020404" pitchFamily="49" charset="0"/>
              </a:rPr>
              <a:t>jakarta</a:t>
            </a:r>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3100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248">
            <a:extLst>
              <a:ext uri="{FF2B5EF4-FFF2-40B4-BE49-F238E27FC236}">
                <a16:creationId xmlns:a16="http://schemas.microsoft.com/office/drawing/2014/main" id="{18AF97A4-8CE8-4BD9-8C60-0C167CAAEB49}"/>
              </a:ext>
            </a:extLst>
          </p:cNvPr>
          <p:cNvSpPr txBox="1"/>
          <p:nvPr/>
        </p:nvSpPr>
        <p:spPr>
          <a:xfrm>
            <a:off x="7235180"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Health</a:t>
            </a:r>
            <a:b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b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Check</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2" name="Shape 249">
            <a:extLst>
              <a:ext uri="{FF2B5EF4-FFF2-40B4-BE49-F238E27FC236}">
                <a16:creationId xmlns:a16="http://schemas.microsoft.com/office/drawing/2014/main" id="{2DE90908-72CE-48E2-A3F4-2B4F33A4A597}"/>
              </a:ext>
            </a:extLst>
          </p:cNvPr>
          <p:cNvSpPr txBox="1"/>
          <p:nvPr/>
        </p:nvSpPr>
        <p:spPr>
          <a:xfrm>
            <a:off x="8837127"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Metrics</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3" name="Shape 250">
            <a:extLst>
              <a:ext uri="{FF2B5EF4-FFF2-40B4-BE49-F238E27FC236}">
                <a16:creationId xmlns:a16="http://schemas.microsoft.com/office/drawing/2014/main" id="{10456076-A774-41C4-8D1A-A4A79D2ACD31}"/>
              </a:ext>
            </a:extLst>
          </p:cNvPr>
          <p:cNvSpPr txBox="1"/>
          <p:nvPr/>
        </p:nvSpPr>
        <p:spPr>
          <a:xfrm>
            <a:off x="8024833"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Fault</a:t>
            </a:r>
            <a:b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b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Tolerance</a:t>
            </a:r>
          </a:p>
        </p:txBody>
      </p:sp>
      <p:sp>
        <p:nvSpPr>
          <p:cNvPr id="34" name="Shape 251">
            <a:extLst>
              <a:ext uri="{FF2B5EF4-FFF2-40B4-BE49-F238E27FC236}">
                <a16:creationId xmlns:a16="http://schemas.microsoft.com/office/drawing/2014/main" id="{76BC3CEA-5F0A-461C-92B4-992D0FBEE751}"/>
              </a:ext>
            </a:extLst>
          </p:cNvPr>
          <p:cNvSpPr txBox="1"/>
          <p:nvPr/>
        </p:nvSpPr>
        <p:spPr>
          <a:xfrm>
            <a:off x="6421701"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OpenAPI</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5" name="Shape 245">
            <a:extLst>
              <a:ext uri="{FF2B5EF4-FFF2-40B4-BE49-F238E27FC236}">
                <a16:creationId xmlns:a16="http://schemas.microsoft.com/office/drawing/2014/main" id="{5D41860A-5222-41E0-BC80-192E667FA100}"/>
              </a:ext>
            </a:extLst>
          </p:cNvPr>
          <p:cNvSpPr txBox="1"/>
          <p:nvPr/>
        </p:nvSpPr>
        <p:spPr>
          <a:xfrm>
            <a:off x="2410584"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Config</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42" name="Shape 246">
            <a:extLst>
              <a:ext uri="{FF2B5EF4-FFF2-40B4-BE49-F238E27FC236}">
                <a16:creationId xmlns:a16="http://schemas.microsoft.com/office/drawing/2014/main" id="{972B13C9-4D85-4BC9-9774-7DB1EAD79B1C}"/>
              </a:ext>
            </a:extLst>
          </p:cNvPr>
          <p:cNvSpPr txBox="1"/>
          <p:nvPr/>
        </p:nvSpPr>
        <p:spPr>
          <a:xfrm>
            <a:off x="5633232"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Open Tracing </a:t>
            </a:r>
          </a:p>
        </p:txBody>
      </p:sp>
      <p:sp>
        <p:nvSpPr>
          <p:cNvPr id="49" name="Shape 247">
            <a:extLst>
              <a:ext uri="{FF2B5EF4-FFF2-40B4-BE49-F238E27FC236}">
                <a16:creationId xmlns:a16="http://schemas.microsoft.com/office/drawing/2014/main" id="{103AEA81-F83B-4894-9272-A1DB20CBFBFE}"/>
              </a:ext>
            </a:extLst>
          </p:cNvPr>
          <p:cNvSpPr txBox="1"/>
          <p:nvPr/>
        </p:nvSpPr>
        <p:spPr>
          <a:xfrm>
            <a:off x="9627968"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JWT </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2" name="Shape 242">
            <a:extLst>
              <a:ext uri="{FF2B5EF4-FFF2-40B4-BE49-F238E27FC236}">
                <a16:creationId xmlns:a16="http://schemas.microsoft.com/office/drawing/2014/main" id="{B208E6CF-11FE-4039-8399-DA7703CEA309}"/>
              </a:ext>
            </a:extLst>
          </p:cNvPr>
          <p:cNvSpPr txBox="1"/>
          <p:nvPr/>
        </p:nvSpPr>
        <p:spPr>
          <a:xfrm>
            <a:off x="8818371"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JSON-B</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3" name="Shape 243">
            <a:extLst>
              <a:ext uri="{FF2B5EF4-FFF2-40B4-BE49-F238E27FC236}">
                <a16:creationId xmlns:a16="http://schemas.microsoft.com/office/drawing/2014/main" id="{5555EC1F-12DA-402F-AA7A-47857AE9B5D7}"/>
              </a:ext>
            </a:extLst>
          </p:cNvPr>
          <p:cNvSpPr txBox="1"/>
          <p:nvPr/>
        </p:nvSpPr>
        <p:spPr>
          <a:xfrm>
            <a:off x="7216424"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Rest Client</a:t>
            </a:r>
          </a:p>
        </p:txBody>
      </p:sp>
      <p:sp>
        <p:nvSpPr>
          <p:cNvPr id="54" name="Shape 244">
            <a:extLst>
              <a:ext uri="{FF2B5EF4-FFF2-40B4-BE49-F238E27FC236}">
                <a16:creationId xmlns:a16="http://schemas.microsoft.com/office/drawing/2014/main" id="{B433DFF8-EFF5-43F6-9A66-D078D19776CD}"/>
              </a:ext>
            </a:extLst>
          </p:cNvPr>
          <p:cNvSpPr txBox="1"/>
          <p:nvPr/>
        </p:nvSpPr>
        <p:spPr>
          <a:xfrm>
            <a:off x="5614477"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CDI</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5" name="Shape 258">
            <a:extLst>
              <a:ext uri="{FF2B5EF4-FFF2-40B4-BE49-F238E27FC236}">
                <a16:creationId xmlns:a16="http://schemas.microsoft.com/office/drawing/2014/main" id="{002B8A95-4388-4926-93A5-54A127DBD176}"/>
              </a:ext>
            </a:extLst>
          </p:cNvPr>
          <p:cNvSpPr txBox="1"/>
          <p:nvPr/>
        </p:nvSpPr>
        <p:spPr>
          <a:xfrm>
            <a:off x="4012531"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JAX-RS</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6" name="Shape 242">
            <a:extLst>
              <a:ext uri="{FF2B5EF4-FFF2-40B4-BE49-F238E27FC236}">
                <a16:creationId xmlns:a16="http://schemas.microsoft.com/office/drawing/2014/main" id="{975BCF9A-4F9B-4052-8CC8-CCBED43749E5}"/>
              </a:ext>
            </a:extLst>
          </p:cNvPr>
          <p:cNvSpPr txBox="1"/>
          <p:nvPr/>
        </p:nvSpPr>
        <p:spPr>
          <a:xfrm>
            <a:off x="10420316"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JSON-P</a:t>
            </a:r>
          </a:p>
        </p:txBody>
      </p:sp>
      <p:sp>
        <p:nvSpPr>
          <p:cNvPr id="60" name="Pentagon 26">
            <a:extLst>
              <a:ext uri="{FF2B5EF4-FFF2-40B4-BE49-F238E27FC236}">
                <a16:creationId xmlns:a16="http://schemas.microsoft.com/office/drawing/2014/main" id="{31765E36-2A69-4850-8240-4853274E58C6}"/>
              </a:ext>
            </a:extLst>
          </p:cNvPr>
          <p:cNvSpPr/>
          <p:nvPr/>
        </p:nvSpPr>
        <p:spPr>
          <a:xfrm>
            <a:off x="609603" y="4163899"/>
            <a:ext cx="1591319" cy="686028"/>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Core</a:t>
            </a:r>
          </a:p>
        </p:txBody>
      </p:sp>
      <p:sp>
        <p:nvSpPr>
          <p:cNvPr id="65" name="Shape 247">
            <a:extLst>
              <a:ext uri="{FF2B5EF4-FFF2-40B4-BE49-F238E27FC236}">
                <a16:creationId xmlns:a16="http://schemas.microsoft.com/office/drawing/2014/main" id="{134B885B-9354-457F-ACD2-E944F594B506}"/>
              </a:ext>
            </a:extLst>
          </p:cNvPr>
          <p:cNvSpPr txBox="1"/>
          <p:nvPr/>
        </p:nvSpPr>
        <p:spPr>
          <a:xfrm>
            <a:off x="4818569" y="3347901"/>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rPr>
              <a:t>Reactive Messaging</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sp>
        <p:nvSpPr>
          <p:cNvPr id="66" name="Pentagon 26">
            <a:extLst>
              <a:ext uri="{FF2B5EF4-FFF2-40B4-BE49-F238E27FC236}">
                <a16:creationId xmlns:a16="http://schemas.microsoft.com/office/drawing/2014/main" id="{5D3BC4DB-7AC8-4347-989D-03B694C1A071}"/>
              </a:ext>
            </a:extLst>
          </p:cNvPr>
          <p:cNvSpPr/>
          <p:nvPr/>
        </p:nvSpPr>
        <p:spPr>
          <a:xfrm>
            <a:off x="609602" y="3349196"/>
            <a:ext cx="1591319" cy="647925"/>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Integrate</a:t>
            </a:r>
          </a:p>
        </p:txBody>
      </p:sp>
      <p:sp>
        <p:nvSpPr>
          <p:cNvPr id="67" name="Pentagon 26">
            <a:extLst>
              <a:ext uri="{FF2B5EF4-FFF2-40B4-BE49-F238E27FC236}">
                <a16:creationId xmlns:a16="http://schemas.microsoft.com/office/drawing/2014/main" id="{9BB5D955-BB1F-4876-A427-1C18C132841E}"/>
              </a:ext>
            </a:extLst>
          </p:cNvPr>
          <p:cNvSpPr/>
          <p:nvPr/>
        </p:nvSpPr>
        <p:spPr>
          <a:xfrm>
            <a:off x="609601" y="2534493"/>
            <a:ext cx="1591319" cy="647925"/>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Observe</a:t>
            </a:r>
          </a:p>
        </p:txBody>
      </p:sp>
      <p:sp>
        <p:nvSpPr>
          <p:cNvPr id="29" name="Shape 251">
            <a:extLst>
              <a:ext uri="{FF2B5EF4-FFF2-40B4-BE49-F238E27FC236}">
                <a16:creationId xmlns:a16="http://schemas.microsoft.com/office/drawing/2014/main" id="{D28FC0DF-C32D-A045-9258-8BA168B0DA74}"/>
              </a:ext>
            </a:extLst>
          </p:cNvPr>
          <p:cNvSpPr txBox="1"/>
          <p:nvPr/>
        </p:nvSpPr>
        <p:spPr>
          <a:xfrm>
            <a:off x="3215437" y="3347901"/>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err="1">
                <a:ln>
                  <a:noFill/>
                </a:ln>
                <a:solidFill>
                  <a:prstClr val="white"/>
                </a:solidFill>
                <a:effectLst/>
                <a:uLnTx/>
                <a:uFillTx/>
                <a:latin typeface="Proxima Nova"/>
                <a:ea typeface="Proxima Nova"/>
                <a:cs typeface="Proxima Nova"/>
                <a:sym typeface="Proxima Nova"/>
              </a:rPr>
              <a:t>GraphQL</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sp>
        <p:nvSpPr>
          <p:cNvPr id="37" name="Shape 251">
            <a:extLst>
              <a:ext uri="{FF2B5EF4-FFF2-40B4-BE49-F238E27FC236}">
                <a16:creationId xmlns:a16="http://schemas.microsoft.com/office/drawing/2014/main" id="{7C988DB8-4AD2-C749-B66F-27F31F6BEBF9}"/>
              </a:ext>
            </a:extLst>
          </p:cNvPr>
          <p:cNvSpPr txBox="1"/>
          <p:nvPr/>
        </p:nvSpPr>
        <p:spPr>
          <a:xfrm>
            <a:off x="4031284" y="2534493"/>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rPr>
              <a:t>Open Telemetry</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pic>
        <p:nvPicPr>
          <p:cNvPr id="25" name="Picture 24" descr="A close up of a logo&#10;&#10;Description automatically generated">
            <a:extLst>
              <a:ext uri="{FF2B5EF4-FFF2-40B4-BE49-F238E27FC236}">
                <a16:creationId xmlns:a16="http://schemas.microsoft.com/office/drawing/2014/main" id="{9B683601-4584-884D-A2E0-AB69745233E2}"/>
              </a:ext>
            </a:extLst>
          </p:cNvPr>
          <p:cNvPicPr>
            <a:picLocks noChangeAspect="1"/>
          </p:cNvPicPr>
          <p:nvPr/>
        </p:nvPicPr>
        <p:blipFill>
          <a:blip r:embed="rId3"/>
          <a:stretch>
            <a:fillRect/>
          </a:stretch>
        </p:blipFill>
        <p:spPr>
          <a:xfrm>
            <a:off x="609601" y="316725"/>
            <a:ext cx="6350000" cy="1117600"/>
          </a:xfrm>
          <a:prstGeom prst="rect">
            <a:avLst/>
          </a:prstGeom>
        </p:spPr>
      </p:pic>
      <p:sp>
        <p:nvSpPr>
          <p:cNvPr id="26" name="Rectangle 25">
            <a:extLst>
              <a:ext uri="{FF2B5EF4-FFF2-40B4-BE49-F238E27FC236}">
                <a16:creationId xmlns:a16="http://schemas.microsoft.com/office/drawing/2014/main" id="{7EFB88D2-6C71-BF4C-9E55-BD445D64D05D}"/>
              </a:ext>
            </a:extLst>
          </p:cNvPr>
          <p:cNvSpPr/>
          <p:nvPr/>
        </p:nvSpPr>
        <p:spPr>
          <a:xfrm>
            <a:off x="609601" y="1522097"/>
            <a:ext cx="2569934" cy="646331"/>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https://microprofile.io/</a:t>
            </a:r>
            <a:endParaRPr kumimoji="0" lang="en-GB" sz="1800" b="0" i="0" u="none" strike="noStrike" kern="1200" cap="none" spc="0" normalizeH="0" baseline="0" noProof="0" dirty="0">
              <a:ln>
                <a:noFill/>
              </a:ln>
              <a:solidFill>
                <a:srgbClr val="1F497D"/>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7" name="Title 1">
            <a:extLst>
              <a:ext uri="{FF2B5EF4-FFF2-40B4-BE49-F238E27FC236}">
                <a16:creationId xmlns:a16="http://schemas.microsoft.com/office/drawing/2014/main" id="{D56B6D15-1FB4-E743-B55C-4AC455DD6AD8}"/>
              </a:ext>
            </a:extLst>
          </p:cNvPr>
          <p:cNvSpPr>
            <a:spLocks noGrp="1"/>
          </p:cNvSpPr>
          <p:nvPr>
            <p:ph type="title"/>
          </p:nvPr>
        </p:nvSpPr>
        <p:spPr>
          <a:xfrm>
            <a:off x="1163901" y="5094258"/>
            <a:ext cx="10515600" cy="1325563"/>
          </a:xfrm>
        </p:spPr>
        <p:txBody>
          <a:bodyPr/>
          <a:lstStyle/>
          <a:p>
            <a:pPr algn="ctr"/>
            <a:r>
              <a:rPr lang="en-GB" dirty="0"/>
              <a:t>Open cloud-native Java APIs</a:t>
            </a:r>
          </a:p>
        </p:txBody>
      </p:sp>
    </p:spTree>
    <p:extLst>
      <p:ext uri="{BB962C8B-B14F-4D97-AF65-F5344CB8AC3E}">
        <p14:creationId xmlns:p14="http://schemas.microsoft.com/office/powerpoint/2010/main" val="1542443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27</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&lt;feature&gt;jaxrs-2.1&lt;/feature&gt;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28</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normAutofit/>
          </a:bodyPr>
          <a:lstStyle/>
          <a:p>
            <a:pPr marL="0" indent="0">
              <a:buNone/>
            </a:pPr>
            <a:r>
              <a:rPr lang="en-US" dirty="0"/>
              <a:t>The Masterclass is </a:t>
            </a:r>
            <a:r>
              <a:rPr lang="en-US" i="1" dirty="0"/>
              <a:t>open sourced</a:t>
            </a:r>
            <a:r>
              <a:rPr lang="en-US" dirty="0"/>
              <a:t> at: </a:t>
            </a:r>
            <a:r>
              <a:rPr lang="en-US" dirty="0">
                <a:hlinkClick r:id="rId2"/>
              </a:rPr>
              <a:t>https://github.com/OpenLiberty/open-liberty-masterclass</a:t>
            </a:r>
            <a:endParaRPr lang="en-US" dirty="0"/>
          </a:p>
          <a:p>
            <a:pPr marL="0" indent="0">
              <a:buNone/>
            </a:pP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1778501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31</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Environment</a:t>
            </a:r>
          </a:p>
          <a:p>
            <a:pPr marL="838190" lvl="1" indent="-380990">
              <a:buFont typeface="Arial" panose="020B0604020202020204" pitchFamily="34" charset="0"/>
              <a:buChar char="•"/>
            </a:pPr>
            <a:r>
              <a:rPr lang="en-US" sz="2400" dirty="0"/>
              <a:t>Java system properties</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easy to mock &amp; unit test</a:t>
            </a:r>
          </a:p>
          <a:p>
            <a:r>
              <a:rPr lang="en-US" dirty="0"/>
              <a:t>Use maven-failsafe-plugin to run integration test</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1543184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72670"/>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69EF5E-4D32-E647-A5C8-F2E7D2F88C27}"/>
              </a:ext>
            </a:extLst>
          </p:cNvPr>
          <p:cNvSpPr>
            <a:spLocks noGrp="1"/>
          </p:cNvSpPr>
          <p:nvPr>
            <p:ph type="title"/>
          </p:nvPr>
        </p:nvSpPr>
        <p:spPr>
          <a:xfrm>
            <a:off x="594360" y="256524"/>
            <a:ext cx="10515600" cy="1139553"/>
          </a:xfrm>
        </p:spPr>
        <p:txBody>
          <a:bodyPr>
            <a:noAutofit/>
          </a:bodyPr>
          <a:lstStyle/>
          <a:p>
            <a:r>
              <a:rPr lang="en-US" sz="3200" dirty="0"/>
              <a:t>Kubernetes optimized</a:t>
            </a:r>
          </a:p>
        </p:txBody>
      </p:sp>
      <p:sp>
        <p:nvSpPr>
          <p:cNvPr id="7" name="Content Placeholder 6">
            <a:extLst>
              <a:ext uri="{FF2B5EF4-FFF2-40B4-BE49-F238E27FC236}">
                <a16:creationId xmlns:a16="http://schemas.microsoft.com/office/drawing/2014/main" id="{DAE6B60E-FD45-F044-9009-4B1E2C6E2073}"/>
              </a:ext>
            </a:extLst>
          </p:cNvPr>
          <p:cNvSpPr>
            <a:spLocks noGrp="1"/>
          </p:cNvSpPr>
          <p:nvPr>
            <p:ph sz="half" idx="1"/>
          </p:nvPr>
        </p:nvSpPr>
        <p:spPr>
          <a:xfrm>
            <a:off x="6531430" y="1505737"/>
            <a:ext cx="5126445" cy="4525963"/>
          </a:xfrm>
        </p:spPr>
        <p:txBody>
          <a:bodyPr>
            <a:normAutofit fontScale="85000" lnSpcReduction="10000"/>
          </a:bodyPr>
          <a:lstStyle/>
          <a:p>
            <a:pPr>
              <a:buClr>
                <a:srgbClr val="BAC0D4"/>
              </a:buClr>
            </a:pPr>
            <a:r>
              <a:rPr lang="en-US" b="1" dirty="0">
                <a:solidFill>
                  <a:schemeClr val="bg1"/>
                </a:solidFill>
              </a:rPr>
              <a:t>Deliver faster </a:t>
            </a:r>
            <a:r>
              <a:rPr lang="en-US" dirty="0">
                <a:solidFill>
                  <a:schemeClr val="bg1"/>
                </a:solidFill>
              </a:rPr>
              <a:t>without costly tuning exercises</a:t>
            </a:r>
          </a:p>
          <a:p>
            <a:pPr>
              <a:buClr>
                <a:srgbClr val="BAC0D4"/>
              </a:buClr>
            </a:pPr>
            <a:r>
              <a:rPr lang="en-US" dirty="0">
                <a:solidFill>
                  <a:schemeClr val="bg1"/>
                </a:solidFill>
              </a:rPr>
              <a:t>Get </a:t>
            </a:r>
            <a:r>
              <a:rPr lang="en-US" b="1" dirty="0">
                <a:solidFill>
                  <a:schemeClr val="bg1"/>
                </a:solidFill>
              </a:rPr>
              <a:t>optimal performance </a:t>
            </a:r>
            <a:r>
              <a:rPr lang="en-US" dirty="0">
                <a:solidFill>
                  <a:schemeClr val="bg1"/>
                </a:solidFill>
              </a:rPr>
              <a:t>even as the environment changes</a:t>
            </a:r>
          </a:p>
          <a:p>
            <a:pPr>
              <a:buClr>
                <a:srgbClr val="BAC0D4"/>
              </a:buClr>
            </a:pPr>
            <a:endParaRPr lang="en-US" dirty="0">
              <a:solidFill>
                <a:schemeClr val="bg1"/>
              </a:solidFill>
            </a:endParaRPr>
          </a:p>
          <a:p>
            <a:pPr>
              <a:buClr>
                <a:srgbClr val="BAC0D4"/>
              </a:buClr>
            </a:pPr>
            <a:r>
              <a:rPr lang="en-US" b="1" dirty="0">
                <a:solidFill>
                  <a:schemeClr val="bg1"/>
                </a:solidFill>
              </a:rPr>
              <a:t>Simple Operator-based deploy </a:t>
            </a:r>
            <a:r>
              <a:rPr lang="en-US" dirty="0">
                <a:solidFill>
                  <a:schemeClr val="bg1"/>
                </a:solidFill>
              </a:rPr>
              <a:t>and day-2 operations experience</a:t>
            </a:r>
          </a:p>
          <a:p>
            <a:pPr>
              <a:buClr>
                <a:srgbClr val="BAC0D4"/>
              </a:buClr>
            </a:pPr>
            <a:r>
              <a:rPr lang="en-US" dirty="0">
                <a:solidFill>
                  <a:schemeClr val="bg1"/>
                </a:solidFill>
              </a:rPr>
              <a:t>Supported </a:t>
            </a:r>
            <a:r>
              <a:rPr lang="en-US" b="1" dirty="0">
                <a:solidFill>
                  <a:schemeClr val="bg1"/>
                </a:solidFill>
              </a:rPr>
              <a:t>production-ready images</a:t>
            </a:r>
          </a:p>
          <a:p>
            <a:pPr>
              <a:buClr>
                <a:srgbClr val="BAC0D4"/>
              </a:buClr>
            </a:pPr>
            <a:r>
              <a:rPr lang="en-US" b="1" dirty="0">
                <a:solidFill>
                  <a:schemeClr val="bg1"/>
                </a:solidFill>
              </a:rPr>
              <a:t>APIs</a:t>
            </a:r>
            <a:r>
              <a:rPr lang="en-US" dirty="0">
                <a:solidFill>
                  <a:schemeClr val="bg1"/>
                </a:solidFill>
              </a:rPr>
              <a:t> for Kubernetes integration</a:t>
            </a:r>
          </a:p>
          <a:p>
            <a:pPr>
              <a:buClr>
                <a:srgbClr val="BAC0D4"/>
              </a:buClr>
            </a:pPr>
            <a:r>
              <a:rPr lang="en-US" dirty="0">
                <a:solidFill>
                  <a:schemeClr val="bg1"/>
                </a:solidFill>
              </a:rPr>
              <a:t>Container-based </a:t>
            </a:r>
            <a:r>
              <a:rPr lang="en-US" b="1" dirty="0">
                <a:solidFill>
                  <a:schemeClr val="bg1"/>
                </a:solidFill>
              </a:rPr>
              <a:t>usage tracking</a:t>
            </a:r>
            <a:endParaRPr lang="en-US" dirty="0">
              <a:solidFill>
                <a:schemeClr val="bg1"/>
              </a:solidFill>
            </a:endParaRPr>
          </a:p>
        </p:txBody>
      </p:sp>
      <p:pic>
        <p:nvPicPr>
          <p:cNvPr id="8" name="Picture 7">
            <a:extLst>
              <a:ext uri="{FF2B5EF4-FFF2-40B4-BE49-F238E27FC236}">
                <a16:creationId xmlns:a16="http://schemas.microsoft.com/office/drawing/2014/main" id="{27C127F1-161E-E04B-A0A1-A06C5B179D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1674" y="1312045"/>
            <a:ext cx="4420695" cy="2744248"/>
          </a:xfrm>
          <a:prstGeom prst="rect">
            <a:avLst/>
          </a:prstGeom>
          <a:ln>
            <a:solidFill>
              <a:srgbClr val="20203E"/>
            </a:solidFill>
          </a:ln>
        </p:spPr>
      </p:pic>
      <p:pic>
        <p:nvPicPr>
          <p:cNvPr id="9" name="Picture 8">
            <a:extLst>
              <a:ext uri="{FF2B5EF4-FFF2-40B4-BE49-F238E27FC236}">
                <a16:creationId xmlns:a16="http://schemas.microsoft.com/office/drawing/2014/main" id="{D9FB5841-F9AA-D347-988E-F30AD224C33A}"/>
              </a:ext>
            </a:extLst>
          </p:cNvPr>
          <p:cNvPicPr>
            <a:picLocks noChangeAspect="1"/>
          </p:cNvPicPr>
          <p:nvPr/>
        </p:nvPicPr>
        <p:blipFill>
          <a:blip r:embed="rId3"/>
          <a:stretch>
            <a:fillRect/>
          </a:stretch>
        </p:blipFill>
        <p:spPr>
          <a:xfrm>
            <a:off x="730033" y="4404729"/>
            <a:ext cx="1899215" cy="1973331"/>
          </a:xfrm>
          <a:prstGeom prst="rect">
            <a:avLst/>
          </a:prstGeom>
          <a:ln>
            <a:solidFill>
              <a:srgbClr val="20203E"/>
            </a:solidFill>
          </a:ln>
        </p:spPr>
      </p:pic>
      <p:pic>
        <p:nvPicPr>
          <p:cNvPr id="10" name="Picture 9">
            <a:extLst>
              <a:ext uri="{FF2B5EF4-FFF2-40B4-BE49-F238E27FC236}">
                <a16:creationId xmlns:a16="http://schemas.microsoft.com/office/drawing/2014/main" id="{5E30E3FD-5C1B-ED43-808D-D0FF2AA2DE94}"/>
              </a:ext>
            </a:extLst>
          </p:cNvPr>
          <p:cNvPicPr>
            <a:picLocks noChangeAspect="1"/>
          </p:cNvPicPr>
          <p:nvPr/>
        </p:nvPicPr>
        <p:blipFill>
          <a:blip r:embed="rId4"/>
          <a:stretch>
            <a:fillRect/>
          </a:stretch>
        </p:blipFill>
        <p:spPr>
          <a:xfrm>
            <a:off x="2782104" y="5745665"/>
            <a:ext cx="2370265" cy="616112"/>
          </a:xfrm>
          <a:prstGeom prst="rect">
            <a:avLst/>
          </a:prstGeom>
          <a:ln>
            <a:solidFill>
              <a:srgbClr val="20203E"/>
            </a:solidFill>
          </a:ln>
        </p:spPr>
      </p:pic>
      <p:pic>
        <p:nvPicPr>
          <p:cNvPr id="11" name="Picture 2" descr="New Docker Hub Pricing">
            <a:extLst>
              <a:ext uri="{FF2B5EF4-FFF2-40B4-BE49-F238E27FC236}">
                <a16:creationId xmlns:a16="http://schemas.microsoft.com/office/drawing/2014/main" id="{CC491737-9F0D-4F48-B299-5203785E8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122" y="4404730"/>
            <a:ext cx="2365247" cy="992500"/>
          </a:xfrm>
          <a:prstGeom prst="rect">
            <a:avLst/>
          </a:prstGeom>
          <a:noFill/>
          <a:ln>
            <a:solidFill>
              <a:srgbClr val="20203E"/>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694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Dev Mode</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387873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B467-4DDE-314E-9714-DF641ED57C60}"/>
              </a:ext>
            </a:extLst>
          </p:cNvPr>
          <p:cNvSpPr>
            <a:spLocks noGrp="1"/>
          </p:cNvSpPr>
          <p:nvPr>
            <p:ph type="title"/>
          </p:nvPr>
        </p:nvSpPr>
        <p:spPr/>
        <p:txBody>
          <a:bodyPr/>
          <a:lstStyle/>
          <a:p>
            <a:r>
              <a:rPr lang="en-US" dirty="0"/>
              <a:t>How to get Support</a:t>
            </a:r>
          </a:p>
        </p:txBody>
      </p:sp>
      <p:grpSp>
        <p:nvGrpSpPr>
          <p:cNvPr id="7" name="Group 6">
            <a:extLst>
              <a:ext uri="{FF2B5EF4-FFF2-40B4-BE49-F238E27FC236}">
                <a16:creationId xmlns:a16="http://schemas.microsoft.com/office/drawing/2014/main" id="{7758DE4E-8534-8A43-9120-F02485BBEBD9}"/>
              </a:ext>
            </a:extLst>
          </p:cNvPr>
          <p:cNvGrpSpPr/>
          <p:nvPr/>
        </p:nvGrpSpPr>
        <p:grpSpPr>
          <a:xfrm>
            <a:off x="1878367" y="1314741"/>
            <a:ext cx="3247603" cy="5352956"/>
            <a:chOff x="1556247" y="995473"/>
            <a:chExt cx="2435702" cy="4014717"/>
          </a:xfrm>
        </p:grpSpPr>
        <p:grpSp>
          <p:nvGrpSpPr>
            <p:cNvPr id="52" name="Group 51">
              <a:extLst>
                <a:ext uri="{FF2B5EF4-FFF2-40B4-BE49-F238E27FC236}">
                  <a16:creationId xmlns:a16="http://schemas.microsoft.com/office/drawing/2014/main" id="{418AEBE9-28D7-C344-8D04-C7828D7E6ECB}"/>
                </a:ext>
              </a:extLst>
            </p:cNvPr>
            <p:cNvGrpSpPr/>
            <p:nvPr/>
          </p:nvGrpSpPr>
          <p:grpSpPr>
            <a:xfrm>
              <a:off x="1556247" y="995473"/>
              <a:ext cx="2435702" cy="4014717"/>
              <a:chOff x="293688" y="1084332"/>
              <a:chExt cx="2435702" cy="4014717"/>
            </a:xfrm>
          </p:grpSpPr>
          <p:sp>
            <p:nvSpPr>
              <p:cNvPr id="4" name="Rounded Rectangle 3">
                <a:extLst>
                  <a:ext uri="{FF2B5EF4-FFF2-40B4-BE49-F238E27FC236}">
                    <a16:creationId xmlns:a16="http://schemas.microsoft.com/office/drawing/2014/main" id="{AEFD55CE-8905-AD4A-BD0C-D28831BC6D9E}"/>
                  </a:ext>
                </a:extLst>
              </p:cNvPr>
              <p:cNvSpPr/>
              <p:nvPr/>
            </p:nvSpPr>
            <p:spPr>
              <a:xfrm>
                <a:off x="293688" y="1084332"/>
                <a:ext cx="2435702" cy="4014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WebSphere </a:t>
                </a:r>
                <a:br>
                  <a:rPr lang="en-US" sz="2400" dirty="0">
                    <a:solidFill>
                      <a:schemeClr val="tx1"/>
                    </a:solidFill>
                  </a:rPr>
                </a:br>
                <a:endParaRPr lang="en-US" sz="2400" dirty="0">
                  <a:solidFill>
                    <a:schemeClr val="tx1"/>
                  </a:solidFill>
                </a:endParaRPr>
              </a:p>
            </p:txBody>
          </p:sp>
          <p:grpSp>
            <p:nvGrpSpPr>
              <p:cNvPr id="45" name="Group 44">
                <a:extLst>
                  <a:ext uri="{FF2B5EF4-FFF2-40B4-BE49-F238E27FC236}">
                    <a16:creationId xmlns:a16="http://schemas.microsoft.com/office/drawing/2014/main" id="{E843D3C7-4CA3-5949-BDC6-385DA1F4D86B}"/>
                  </a:ext>
                </a:extLst>
              </p:cNvPr>
              <p:cNvGrpSpPr/>
              <p:nvPr/>
            </p:nvGrpSpPr>
            <p:grpSpPr>
              <a:xfrm>
                <a:off x="346018" y="1897478"/>
                <a:ext cx="2297453" cy="2692367"/>
                <a:chOff x="261778" y="1987035"/>
                <a:chExt cx="3386988" cy="2692367"/>
              </a:xfrm>
            </p:grpSpPr>
            <p:sp>
              <p:nvSpPr>
                <p:cNvPr id="46" name="Rounded Rectangle">
                  <a:extLst>
                    <a:ext uri="{FF2B5EF4-FFF2-40B4-BE49-F238E27FC236}">
                      <a16:creationId xmlns:a16="http://schemas.microsoft.com/office/drawing/2014/main" id="{C14EA248-7D45-8546-8566-B0AC17DB7DB6}"/>
                    </a:ext>
                  </a:extLst>
                </p:cNvPr>
                <p:cNvSpPr/>
                <p:nvPr/>
              </p:nvSpPr>
              <p:spPr>
                <a:xfrm>
                  <a:off x="430822" y="1987035"/>
                  <a:ext cx="3082011" cy="2692367"/>
                </a:xfrm>
                <a:prstGeom prst="roundRect">
                  <a:avLst>
                    <a:gd name="adj" fmla="val 9525"/>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sp>
              <p:nvSpPr>
                <p:cNvPr id="47" name="Rectangle 46">
                  <a:extLst>
                    <a:ext uri="{FF2B5EF4-FFF2-40B4-BE49-F238E27FC236}">
                      <a16:creationId xmlns:a16="http://schemas.microsoft.com/office/drawing/2014/main" id="{15666938-11D0-C54D-9F35-32B57CDE4EA2}"/>
                    </a:ext>
                  </a:extLst>
                </p:cNvPr>
                <p:cNvSpPr/>
                <p:nvPr/>
              </p:nvSpPr>
              <p:spPr>
                <a:xfrm>
                  <a:off x="261778" y="2896907"/>
                  <a:ext cx="3386988" cy="1431551"/>
                </a:xfrm>
                <a:prstGeom prst="rect">
                  <a:avLst/>
                </a:prstGeom>
                <a:noFill/>
              </p:spPr>
              <p:txBody>
                <a:bodyPr wrap="square">
                  <a:normAutofit lnSpcReduction="10000"/>
                </a:bodyPr>
                <a:lstStyle/>
                <a:p>
                  <a:pPr marL="14817" algn="ctr" defTabSz="1218867">
                    <a:lnSpc>
                      <a:spcPct val="120000"/>
                    </a:lnSpc>
                    <a:defRPr/>
                  </a:pPr>
                  <a:r>
                    <a:rPr lang="en-US" sz="2667" dirty="0">
                      <a:solidFill>
                        <a:prstClr val="black"/>
                      </a:solidFill>
                      <a:latin typeface="IBM Plex Sans" panose="020B0503050000000000" pitchFamily="34" charset="77"/>
                      <a:cs typeface="Arial"/>
                    </a:rPr>
                    <a:t>z/OS</a:t>
                  </a:r>
                </a:p>
                <a:p>
                  <a:pPr marL="14817" algn="ctr" defTabSz="1218867">
                    <a:lnSpc>
                      <a:spcPct val="120000"/>
                    </a:lnSpc>
                    <a:defRPr/>
                  </a:pPr>
                  <a:r>
                    <a:rPr lang="en-US" sz="2667" dirty="0">
                      <a:solidFill>
                        <a:prstClr val="black"/>
                      </a:solidFill>
                      <a:latin typeface="IBM Plex Sans" panose="020B0503050000000000" pitchFamily="34" charset="77"/>
                      <a:cs typeface="Arial"/>
                    </a:rPr>
                    <a:t>ND</a:t>
                  </a:r>
                </a:p>
                <a:p>
                  <a:pPr marL="14817" algn="ctr" defTabSz="1218867">
                    <a:lnSpc>
                      <a:spcPct val="120000"/>
                    </a:lnSpc>
                    <a:defRPr/>
                  </a:pPr>
                  <a:r>
                    <a:rPr lang="en-US" sz="2667" dirty="0">
                      <a:solidFill>
                        <a:prstClr val="black"/>
                      </a:solidFill>
                      <a:latin typeface="IBM Plex Sans" panose="020B0503050000000000" pitchFamily="34" charset="77"/>
                      <a:cs typeface="Arial"/>
                    </a:rPr>
                    <a:t>Base </a:t>
                  </a:r>
                </a:p>
                <a:p>
                  <a:pPr marL="14817" algn="ctr" defTabSz="1218867">
                    <a:lnSpc>
                      <a:spcPct val="120000"/>
                    </a:lnSpc>
                    <a:defRPr/>
                  </a:pPr>
                  <a:r>
                    <a:rPr lang="en-US" sz="2667" dirty="0">
                      <a:solidFill>
                        <a:prstClr val="black"/>
                      </a:solidFill>
                      <a:latin typeface="IBM Plex Sans" panose="020B0503050000000000" pitchFamily="34" charset="77"/>
                      <a:cs typeface="Arial"/>
                    </a:rPr>
                    <a:t>Core</a:t>
                  </a:r>
                  <a:endParaRPr lang="en-US" sz="1867" kern="0" dirty="0">
                    <a:solidFill>
                      <a:prstClr val="black"/>
                    </a:solidFill>
                    <a:latin typeface="IBM Plex Sans" panose="020B0503050000000000" pitchFamily="34" charset="77"/>
                  </a:endParaRPr>
                </a:p>
              </p:txBody>
            </p:sp>
            <p:grpSp>
              <p:nvGrpSpPr>
                <p:cNvPr id="48" name="Group 47">
                  <a:extLst>
                    <a:ext uri="{FF2B5EF4-FFF2-40B4-BE49-F238E27FC236}">
                      <a16:creationId xmlns:a16="http://schemas.microsoft.com/office/drawing/2014/main" id="{64ECD9C4-7062-5E4C-B0AF-FEF8F0C3E1E6}"/>
                    </a:ext>
                  </a:extLst>
                </p:cNvPr>
                <p:cNvGrpSpPr/>
                <p:nvPr/>
              </p:nvGrpSpPr>
              <p:grpSpPr>
                <a:xfrm>
                  <a:off x="538228" y="2043192"/>
                  <a:ext cx="2894439" cy="2539868"/>
                  <a:chOff x="548611" y="2231503"/>
                  <a:chExt cx="2516517" cy="2605369"/>
                </a:xfrm>
              </p:grpSpPr>
              <p:pic>
                <p:nvPicPr>
                  <p:cNvPr id="50" name="Picture 49">
                    <a:extLst>
                      <a:ext uri="{FF2B5EF4-FFF2-40B4-BE49-F238E27FC236}">
                        <a16:creationId xmlns:a16="http://schemas.microsoft.com/office/drawing/2014/main" id="{1DF34E7E-288D-A243-91E4-E77ED157AA76}"/>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21266" y="2231503"/>
                    <a:ext cx="843862" cy="67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a:extLst>
                      <a:ext uri="{FF2B5EF4-FFF2-40B4-BE49-F238E27FC236}">
                        <a16:creationId xmlns:a16="http://schemas.microsoft.com/office/drawing/2014/main" id="{4D444BAF-EB36-9848-B1FD-94DFBE15E4B2}"/>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48611" y="4161210"/>
                    <a:ext cx="843862" cy="675662"/>
                  </a:xfrm>
                  <a:prstGeom prst="rect">
                    <a:avLst/>
                  </a:prstGeom>
                </p:spPr>
              </p:pic>
            </p:grpSp>
          </p:grpSp>
        </p:grpSp>
        <p:pic>
          <p:nvPicPr>
            <p:cNvPr id="42" name="Picture 41">
              <a:extLst>
                <a:ext uri="{FF2B5EF4-FFF2-40B4-BE49-F238E27FC236}">
                  <a16:creationId xmlns:a16="http://schemas.microsoft.com/office/drawing/2014/main" id="{ED1F896F-6852-544D-B9D8-710601CAFD4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14249" y="1864776"/>
              <a:ext cx="863739" cy="633063"/>
            </a:xfrm>
            <a:prstGeom prst="rect">
              <a:avLst/>
            </a:prstGeom>
          </p:spPr>
        </p:pic>
      </p:grpSp>
      <p:grpSp>
        <p:nvGrpSpPr>
          <p:cNvPr id="8" name="Group 7">
            <a:extLst>
              <a:ext uri="{FF2B5EF4-FFF2-40B4-BE49-F238E27FC236}">
                <a16:creationId xmlns:a16="http://schemas.microsoft.com/office/drawing/2014/main" id="{CAB9595C-3099-4F47-B761-D18CA0159DA4}"/>
              </a:ext>
            </a:extLst>
          </p:cNvPr>
          <p:cNvGrpSpPr/>
          <p:nvPr/>
        </p:nvGrpSpPr>
        <p:grpSpPr>
          <a:xfrm>
            <a:off x="6502034" y="1314740"/>
            <a:ext cx="3991071" cy="5371519"/>
            <a:chOff x="4876525" y="986055"/>
            <a:chExt cx="2993303" cy="4028639"/>
          </a:xfrm>
        </p:grpSpPr>
        <p:sp>
          <p:nvSpPr>
            <p:cNvPr id="16" name="Rounded Rectangle 15">
              <a:extLst>
                <a:ext uri="{FF2B5EF4-FFF2-40B4-BE49-F238E27FC236}">
                  <a16:creationId xmlns:a16="http://schemas.microsoft.com/office/drawing/2014/main" id="{DE85668C-54C5-CF46-AC3F-B95E4E192083}"/>
                </a:ext>
              </a:extLst>
            </p:cNvPr>
            <p:cNvSpPr/>
            <p:nvPr/>
          </p:nvSpPr>
          <p:spPr>
            <a:xfrm>
              <a:off x="4876525" y="986055"/>
              <a:ext cx="2993303" cy="3505513"/>
            </a:xfrm>
            <a:prstGeom prst="roundRect">
              <a:avLst>
                <a:gd name="adj" fmla="val 692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WebSphere Hybrid Edition</a:t>
              </a:r>
            </a:p>
          </p:txBody>
        </p:sp>
        <p:sp>
          <p:nvSpPr>
            <p:cNvPr id="31" name="Rounded Rectangle">
              <a:extLst>
                <a:ext uri="{FF2B5EF4-FFF2-40B4-BE49-F238E27FC236}">
                  <a16:creationId xmlns:a16="http://schemas.microsoft.com/office/drawing/2014/main" id="{4B8C781C-DE01-BD42-85EF-9770D079A906}"/>
                </a:ext>
              </a:extLst>
            </p:cNvPr>
            <p:cNvSpPr/>
            <p:nvPr/>
          </p:nvSpPr>
          <p:spPr>
            <a:xfrm>
              <a:off x="5026634" y="3211519"/>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Cloud Foundry Migration Runtime</a:t>
              </a:r>
            </a:p>
          </p:txBody>
        </p:sp>
        <p:grpSp>
          <p:nvGrpSpPr>
            <p:cNvPr id="6" name="Group 5">
              <a:extLst>
                <a:ext uri="{FF2B5EF4-FFF2-40B4-BE49-F238E27FC236}">
                  <a16:creationId xmlns:a16="http://schemas.microsoft.com/office/drawing/2014/main" id="{B5DF7500-A0BD-F24E-BC3B-A7D87C1D9ADA}"/>
                </a:ext>
              </a:extLst>
            </p:cNvPr>
            <p:cNvGrpSpPr/>
            <p:nvPr/>
          </p:nvGrpSpPr>
          <p:grpSpPr>
            <a:xfrm>
              <a:off x="4876526" y="4640858"/>
              <a:ext cx="2993302" cy="373836"/>
              <a:chOff x="2857126" y="4577605"/>
              <a:chExt cx="2993302" cy="373836"/>
            </a:xfrm>
          </p:grpSpPr>
          <p:sp>
            <p:nvSpPr>
              <p:cNvPr id="55" name="Rounded Rectangle">
                <a:extLst>
                  <a:ext uri="{FF2B5EF4-FFF2-40B4-BE49-F238E27FC236}">
                    <a16:creationId xmlns:a16="http://schemas.microsoft.com/office/drawing/2014/main" id="{55CDD103-3C80-B148-ABAB-F84BED85E97B}"/>
                  </a:ext>
                </a:extLst>
              </p:cNvPr>
              <p:cNvSpPr/>
              <p:nvPr/>
            </p:nvSpPr>
            <p:spPr>
              <a:xfrm>
                <a:off x="2857126" y="4577605"/>
                <a:ext cx="2993302" cy="373836"/>
              </a:xfrm>
              <a:prstGeom prst="roundRect">
                <a:avLst>
                  <a:gd name="adj" fmla="val 19304"/>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pic>
            <p:nvPicPr>
              <p:cNvPr id="54" name="Picture 2" descr="https://cdn2.hubspot.net/hubfs/4305976/images/openshift-legacy/logos/openshift/Logotype_RH_OpenShift_wLogo_RGB_Black.png">
                <a:extLst>
                  <a:ext uri="{FF2B5EF4-FFF2-40B4-BE49-F238E27FC236}">
                    <a16:creationId xmlns:a16="http://schemas.microsoft.com/office/drawing/2014/main" id="{ACD9845D-366A-AE4F-8B49-B57819E33117}"/>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3075328" y="4630971"/>
                <a:ext cx="317124" cy="27676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E498FC-5A0A-354C-BE41-C1393CAA42A9}"/>
                  </a:ext>
                </a:extLst>
              </p:cNvPr>
              <p:cNvSpPr txBox="1"/>
              <p:nvPr/>
            </p:nvSpPr>
            <p:spPr>
              <a:xfrm>
                <a:off x="3380411" y="4577605"/>
                <a:ext cx="2332671" cy="346249"/>
              </a:xfrm>
              <a:prstGeom prst="rect">
                <a:avLst/>
              </a:prstGeom>
              <a:noFill/>
            </p:spPr>
            <p:txBody>
              <a:bodyPr wrap="square" rtlCol="0">
                <a:spAutoFit/>
              </a:bodyPr>
              <a:lstStyle/>
              <a:p>
                <a:pPr defTabSz="1219170">
                  <a:defRPr/>
                </a:pPr>
                <a:r>
                  <a:rPr lang="en-US" sz="2400" b="1" dirty="0">
                    <a:latin typeface="IBM Plex Sans"/>
                  </a:rPr>
                  <a:t>Red Hat OpenShift</a:t>
                </a:r>
              </a:p>
            </p:txBody>
          </p:sp>
        </p:grpSp>
        <p:grpSp>
          <p:nvGrpSpPr>
            <p:cNvPr id="3" name="Group 2">
              <a:extLst>
                <a:ext uri="{FF2B5EF4-FFF2-40B4-BE49-F238E27FC236}">
                  <a16:creationId xmlns:a16="http://schemas.microsoft.com/office/drawing/2014/main" id="{A233B597-2F48-BC49-9545-0ADC6932180D}"/>
                </a:ext>
              </a:extLst>
            </p:cNvPr>
            <p:cNvGrpSpPr/>
            <p:nvPr/>
          </p:nvGrpSpPr>
          <p:grpSpPr>
            <a:xfrm>
              <a:off x="5040726" y="1462690"/>
              <a:ext cx="2675893" cy="1671654"/>
              <a:chOff x="4708276" y="1399437"/>
              <a:chExt cx="2675893" cy="1671654"/>
            </a:xfrm>
          </p:grpSpPr>
          <p:sp>
            <p:nvSpPr>
              <p:cNvPr id="28" name="Rounded Rectangle">
                <a:extLst>
                  <a:ext uri="{FF2B5EF4-FFF2-40B4-BE49-F238E27FC236}">
                    <a16:creationId xmlns:a16="http://schemas.microsoft.com/office/drawing/2014/main" id="{3E16DAC9-AEB9-8148-9D71-1AF7D5A82B94}"/>
                  </a:ext>
                </a:extLst>
              </p:cNvPr>
              <p:cNvSpPr/>
              <p:nvPr/>
            </p:nvSpPr>
            <p:spPr>
              <a:xfrm>
                <a:off x="4708276" y="1399437"/>
                <a:ext cx="2675893" cy="1671654"/>
              </a:xfrm>
              <a:prstGeom prst="roundRect">
                <a:avLst>
                  <a:gd name="adj" fmla="val 9525"/>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sp>
            <p:nvSpPr>
              <p:cNvPr id="29" name="IBM Frameworks…">
                <a:extLst>
                  <a:ext uri="{FF2B5EF4-FFF2-40B4-BE49-F238E27FC236}">
                    <a16:creationId xmlns:a16="http://schemas.microsoft.com/office/drawing/2014/main" id="{35F8F574-897A-0B4E-8428-5FFF37D00B6B}"/>
                  </a:ext>
                </a:extLst>
              </p:cNvPr>
              <p:cNvSpPr txBox="1"/>
              <p:nvPr/>
            </p:nvSpPr>
            <p:spPr>
              <a:xfrm>
                <a:off x="4799954" y="1457919"/>
                <a:ext cx="2547971" cy="42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defTabSz="1218836" fontAlgn="base">
                  <a:lnSpc>
                    <a:spcPct val="90000"/>
                  </a:lnSpc>
                  <a:spcBef>
                    <a:spcPct val="0"/>
                  </a:spcBef>
                  <a:spcAft>
                    <a:spcPct val="0"/>
                  </a:spcAft>
                  <a:defRPr sz="1300"/>
                </a:pPr>
                <a:r>
                  <a:rPr lang="en-US" sz="1733" b="1" kern="0" dirty="0">
                    <a:solidFill>
                      <a:prstClr val="black"/>
                    </a:solidFill>
                    <a:latin typeface="IBM Plex Sans" panose="020B0503050000000000" pitchFamily="34" charset="77"/>
                  </a:rPr>
                  <a:t>IBM Integrated Application Runtimes</a:t>
                </a:r>
              </a:p>
            </p:txBody>
          </p:sp>
          <p:sp>
            <p:nvSpPr>
              <p:cNvPr id="40" name="Rectangle 39">
                <a:extLst>
                  <a:ext uri="{FF2B5EF4-FFF2-40B4-BE49-F238E27FC236}">
                    <a16:creationId xmlns:a16="http://schemas.microsoft.com/office/drawing/2014/main" id="{2E4026D8-E345-8A49-9D6F-5516C1BF3B05}"/>
                  </a:ext>
                </a:extLst>
              </p:cNvPr>
              <p:cNvSpPr/>
              <p:nvPr/>
            </p:nvSpPr>
            <p:spPr>
              <a:xfrm>
                <a:off x="4837034" y="1884719"/>
                <a:ext cx="1583811" cy="1107996"/>
              </a:xfrm>
              <a:prstGeom prst="rect">
                <a:avLst/>
              </a:prstGeom>
              <a:ln>
                <a:noFill/>
              </a:ln>
            </p:spPr>
            <p:txBody>
              <a:bodyPr wrap="square" lIns="0" tIns="0" rIns="0" bIns="0" rtlCol="0" anchor="t">
                <a:spAutoFit/>
              </a:bodyPr>
              <a:lstStyle/>
              <a:p>
                <a:pPr defTabSz="1219170">
                  <a:defRPr/>
                </a:pPr>
                <a:r>
                  <a:rPr lang="en-US" sz="1600" dirty="0">
                    <a:solidFill>
                      <a:srgbClr val="000000"/>
                    </a:solidFill>
                    <a:latin typeface="IBM Plex Sans Condensed" panose="020B0506050203000203" pitchFamily="34" charset="77"/>
                    <a:cs typeface="Arial"/>
                  </a:rPr>
                  <a:t>Java:</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WebSphere</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Liberty</a:t>
                </a:r>
              </a:p>
              <a:p>
                <a:pPr marL="228594" indent="-228594" defTabSz="1219170">
                  <a:buFont typeface="Arial" panose="020B0604020202020204" pitchFamily="34" charset="0"/>
                  <a:buChar char="•"/>
                  <a:defRPr/>
                </a:pPr>
                <a:r>
                  <a:rPr lang="en-US" sz="1600" dirty="0" err="1">
                    <a:solidFill>
                      <a:srgbClr val="000000"/>
                    </a:solidFill>
                    <a:latin typeface="IBM Plex Sans Condensed" panose="020B0506050203000203" pitchFamily="34" charset="77"/>
                    <a:cs typeface="Arial"/>
                  </a:rPr>
                  <a:t>MicroProfile</a:t>
                </a:r>
                <a:endParaRPr lang="en-US" sz="1600" dirty="0">
                  <a:solidFill>
                    <a:srgbClr val="000000"/>
                  </a:solidFill>
                  <a:latin typeface="IBM Plex Sans Condensed" panose="020B0506050203000203" pitchFamily="34" charset="77"/>
                  <a:cs typeface="Arial"/>
                </a:endParaRP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Jakarta EE</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OpenJ9</a:t>
                </a:r>
              </a:p>
            </p:txBody>
          </p:sp>
          <p:pic>
            <p:nvPicPr>
              <p:cNvPr id="56" name="Picture 55">
                <a:extLst>
                  <a:ext uri="{FF2B5EF4-FFF2-40B4-BE49-F238E27FC236}">
                    <a16:creationId xmlns:a16="http://schemas.microsoft.com/office/drawing/2014/main" id="{F014D7DC-630F-2244-A0BE-40E723F6A64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18374" y="1955376"/>
                <a:ext cx="863739" cy="633063"/>
              </a:xfrm>
              <a:prstGeom prst="rect">
                <a:avLst/>
              </a:prstGeom>
            </p:spPr>
          </p:pic>
        </p:grpSp>
        <p:sp>
          <p:nvSpPr>
            <p:cNvPr id="27" name="Rounded Rectangle">
              <a:extLst>
                <a:ext uri="{FF2B5EF4-FFF2-40B4-BE49-F238E27FC236}">
                  <a16:creationId xmlns:a16="http://schemas.microsoft.com/office/drawing/2014/main" id="{B1EE340E-9CAD-7343-84BC-05BE8EB780B4}"/>
                </a:ext>
              </a:extLst>
            </p:cNvPr>
            <p:cNvSpPr/>
            <p:nvPr/>
          </p:nvSpPr>
          <p:spPr>
            <a:xfrm>
              <a:off x="5023535" y="3605060"/>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Transformation Advisor</a:t>
              </a:r>
            </a:p>
          </p:txBody>
        </p:sp>
        <p:sp>
          <p:nvSpPr>
            <p:cNvPr id="30" name="Rounded Rectangle">
              <a:extLst>
                <a:ext uri="{FF2B5EF4-FFF2-40B4-BE49-F238E27FC236}">
                  <a16:creationId xmlns:a16="http://schemas.microsoft.com/office/drawing/2014/main" id="{10A5AF09-652B-6440-ADD6-9C81F0EC109C}"/>
                </a:ext>
              </a:extLst>
            </p:cNvPr>
            <p:cNvSpPr/>
            <p:nvPr/>
          </p:nvSpPr>
          <p:spPr>
            <a:xfrm>
              <a:off x="5039398" y="3998601"/>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Mono2Micro</a:t>
              </a:r>
            </a:p>
          </p:txBody>
        </p:sp>
      </p:grpSp>
    </p:spTree>
    <p:extLst>
      <p:ext uri="{BB962C8B-B14F-4D97-AF65-F5344CB8AC3E}">
        <p14:creationId xmlns:p14="http://schemas.microsoft.com/office/powerpoint/2010/main" val="2088804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a:t>
            </a:r>
            <a:r>
              <a:rPr lang="en-US" dirty="0">
                <a:hlinkClick r:id="rId4"/>
              </a:rPr>
              <a:t>Masterclass</a:t>
            </a:r>
            <a:endParaRPr lang="en-US" dirty="0"/>
          </a:p>
          <a:p>
            <a:pPr lvl="1"/>
            <a:r>
              <a:rPr lang="en-US" dirty="0">
                <a:hlinkClick r:id="rId5"/>
              </a:rPr>
              <a:t>Table of Contents</a:t>
            </a:r>
            <a:endParaRPr lang="en-US" dirty="0"/>
          </a:p>
          <a:p>
            <a:pPr lvl="1"/>
            <a:r>
              <a:rPr lang="en-US" dirty="0">
                <a:hlinkClick r:id="rId6"/>
              </a:rPr>
              <a:t>Before you </a:t>
            </a:r>
            <a:r>
              <a:rPr lang="en-US" dirty="0">
                <a:hlinkClick r:id="rId7"/>
              </a:rPr>
              <a:t>begin</a:t>
            </a:r>
            <a:endParaRPr lang="en-US" dirty="0"/>
          </a:p>
          <a:p>
            <a:pPr lvl="2"/>
            <a:r>
              <a:rPr lang="en-US" dirty="0">
                <a:hlinkClick r:id="rId8"/>
              </a:rPr>
              <a:t>Install Pre-requisites</a:t>
            </a:r>
            <a:endParaRPr lang="en-US" dirty="0"/>
          </a:p>
          <a:p>
            <a:pPr lvl="2"/>
            <a:r>
              <a:rPr lang="en-US" dirty="0">
                <a:hlinkClick r:id="rId9"/>
              </a:rPr>
              <a:t>Prime Maven and Docker Caches</a:t>
            </a:r>
            <a:endParaRPr lang="en-US" dirty="0"/>
          </a:p>
          <a:p>
            <a:pPr lvl="1"/>
            <a:r>
              <a:rPr lang="en-US" dirty="0">
                <a:hlinkClick r:id="rId10"/>
              </a:rPr>
              <a:t>The </a:t>
            </a:r>
            <a:r>
              <a:rPr lang="en-US" dirty="0">
                <a:hlinkClick r:id="rId11"/>
              </a:rPr>
              <a:t>Application</a:t>
            </a:r>
            <a:endParaRPr lang="en-US" dirty="0"/>
          </a:p>
          <a:p>
            <a:pPr lvl="1"/>
            <a:r>
              <a:rPr lang="en-US" dirty="0">
                <a:hlinkClick r:id="rId12"/>
              </a:rPr>
              <a:t>Module 1: </a:t>
            </a:r>
            <a:r>
              <a:rPr lang="en-US" dirty="0">
                <a:hlinkClick r:id="rId13"/>
              </a:rPr>
              <a:t>Build</a:t>
            </a:r>
            <a:endParaRPr lang="en-US" dirty="0"/>
          </a:p>
          <a:p>
            <a:pPr lvl="1"/>
            <a:r>
              <a:rPr lang="en-US" dirty="0">
                <a:hlinkClick r:id="rId14"/>
              </a:rPr>
              <a:t>Module 2: Dev </a:t>
            </a:r>
            <a:r>
              <a:rPr lang="en-US" dirty="0">
                <a:hlinkClick r:id="rId15"/>
              </a:rPr>
              <a:t>Mode</a:t>
            </a:r>
            <a:endParaRPr lang="en-US" dirty="0"/>
          </a:p>
          <a:p>
            <a:pPr lvl="1"/>
            <a:r>
              <a:rPr lang="en-US" dirty="0">
                <a:hlinkClick r:id="rId16"/>
              </a:rPr>
              <a:t>Module 3: Application </a:t>
            </a:r>
            <a:r>
              <a:rPr lang="en-US" dirty="0">
                <a:hlinkClick r:id="rId17"/>
              </a:rPr>
              <a:t>APIs</a:t>
            </a:r>
            <a:endParaRPr lang="en-US" dirty="0"/>
          </a:p>
          <a:p>
            <a:pPr lvl="1"/>
            <a:r>
              <a:rPr lang="en-US" dirty="0">
                <a:hlinkClick r:id="rId18"/>
              </a:rPr>
              <a:t>Module 4: Server </a:t>
            </a:r>
            <a:r>
              <a:rPr lang="en-US" dirty="0">
                <a:hlinkClick r:id="rId19"/>
              </a:rPr>
              <a:t>Configuration</a:t>
            </a:r>
            <a:endParaRPr lang="en-US" dirty="0"/>
          </a:p>
          <a:p>
            <a:pPr lvl="1"/>
            <a:r>
              <a:rPr lang="en-US" dirty="0">
                <a:hlinkClick r:id="rId20"/>
              </a:rPr>
              <a:t>Module 5: Externalizing Configuration</a:t>
            </a:r>
            <a:endParaRPr lang="en-US" dirty="0"/>
          </a:p>
          <a:p>
            <a:pPr lvl="1"/>
            <a:r>
              <a:rPr lang="en-US" dirty="0">
                <a:hlinkClick r:id="rId21"/>
              </a:rPr>
              <a:t>Module 6: Integration Testing</a:t>
            </a:r>
            <a:endParaRPr lang="en-US" dirty="0"/>
          </a:p>
          <a:p>
            <a:pPr lvl="1"/>
            <a:r>
              <a:rPr lang="en-US" dirty="0">
                <a:hlinkClick r:id="rId22"/>
              </a:rPr>
              <a:t>Module 7: </a:t>
            </a:r>
            <a:r>
              <a:rPr lang="en-US" dirty="0">
                <a:hlinkClick r:id="rId23"/>
              </a:rPr>
              <a:t>Docker</a:t>
            </a:r>
            <a:endParaRPr lang="en-US" dirty="0"/>
          </a:p>
          <a:p>
            <a:pPr lvl="2"/>
            <a:r>
              <a:rPr lang="en-US" dirty="0">
                <a:hlinkClick r:id="rId24"/>
              </a:rPr>
              <a:t>Overriding Dev Server Configuration</a:t>
            </a:r>
            <a:endParaRPr lang="en-US" dirty="0"/>
          </a:p>
          <a:p>
            <a:pPr lvl="1"/>
            <a:r>
              <a:rPr lang="en-US" dirty="0">
                <a:hlinkClick r:id="rId25"/>
              </a:rPr>
              <a:t>Module 8: Support Licensing</a:t>
            </a:r>
            <a:endParaRPr lang="en-US" dirty="0"/>
          </a:p>
          <a:p>
            <a:pPr lvl="1"/>
            <a:r>
              <a:rPr lang="en-US" dirty="0">
                <a:hlinkClick r:id="rId26"/>
              </a:rPr>
              <a:t>Conclusion</a:t>
            </a:r>
            <a:endParaRPr lang="en-US" dirty="0"/>
          </a:p>
          <a:p>
            <a:endParaRPr lang="en-US" dirty="0"/>
          </a:p>
        </p:txBody>
      </p:sp>
    </p:spTree>
    <p:extLst>
      <p:ext uri="{BB962C8B-B14F-4D97-AF65-F5344CB8AC3E}">
        <p14:creationId xmlns:p14="http://schemas.microsoft.com/office/powerpoint/2010/main" val="3393954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3"/>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pic>
        <p:nvPicPr>
          <p:cNvPr id="3" name="Picture 2" descr="Graphical user interface, application, Teams&#10;&#10;Description automatically generated">
            <a:extLst>
              <a:ext uri="{FF2B5EF4-FFF2-40B4-BE49-F238E27FC236}">
                <a16:creationId xmlns:a16="http://schemas.microsoft.com/office/drawing/2014/main" id="{3D386014-63D8-7A4E-8D5B-E618B6789F41}"/>
              </a:ext>
            </a:extLst>
          </p:cNvPr>
          <p:cNvPicPr>
            <a:picLocks noChangeAspect="1"/>
          </p:cNvPicPr>
          <p:nvPr/>
        </p:nvPicPr>
        <p:blipFill>
          <a:blip r:embed="rId4"/>
          <a:stretch>
            <a:fillRect/>
          </a:stretch>
        </p:blipFill>
        <p:spPr>
          <a:xfrm>
            <a:off x="-91440" y="386079"/>
            <a:ext cx="12374880" cy="7115556"/>
          </a:xfrm>
          <a:prstGeom prst="rect">
            <a:avLst/>
          </a:prstGeom>
        </p:spPr>
      </p:pic>
    </p:spTree>
    <p:extLst>
      <p:ext uri="{BB962C8B-B14F-4D97-AF65-F5344CB8AC3E}">
        <p14:creationId xmlns:p14="http://schemas.microsoft.com/office/powerpoint/2010/main" val="3065597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6C4-762C-824C-9294-6F81BE3A74E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93494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Background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391B-8336-6B48-B3A8-A26AAA0FCC53}"/>
              </a:ext>
            </a:extLst>
          </p:cNvPr>
          <p:cNvSpPr>
            <a:spLocks noGrp="1"/>
          </p:cNvSpPr>
          <p:nvPr>
            <p:ph type="title"/>
          </p:nvPr>
        </p:nvSpPr>
        <p:spPr/>
        <p:txBody>
          <a:bodyPr/>
          <a:lstStyle/>
          <a:p>
            <a:r>
              <a:rPr lang="en-US" dirty="0"/>
              <a:t>6 reasons why Liberty</a:t>
            </a:r>
          </a:p>
        </p:txBody>
      </p:sp>
      <p:sp>
        <p:nvSpPr>
          <p:cNvPr id="3" name="Rectangle 2">
            <a:extLst>
              <a:ext uri="{FF2B5EF4-FFF2-40B4-BE49-F238E27FC236}">
                <a16:creationId xmlns:a16="http://schemas.microsoft.com/office/drawing/2014/main" id="{24DB579B-2A27-274D-B6DD-2CE01CAF9F1D}"/>
              </a:ext>
            </a:extLst>
          </p:cNvPr>
          <p:cNvSpPr/>
          <p:nvPr/>
        </p:nvSpPr>
        <p:spPr>
          <a:xfrm>
            <a:off x="4411963" y="1794568"/>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Just enough runtime</a:t>
            </a:r>
          </a:p>
        </p:txBody>
      </p:sp>
      <p:sp>
        <p:nvSpPr>
          <p:cNvPr id="4" name="Rectangle 3">
            <a:extLst>
              <a:ext uri="{FF2B5EF4-FFF2-40B4-BE49-F238E27FC236}">
                <a16:creationId xmlns:a16="http://schemas.microsoft.com/office/drawing/2014/main" id="{F5BAE658-94A2-6448-B35A-1034DFBA7327}"/>
              </a:ext>
            </a:extLst>
          </p:cNvPr>
          <p:cNvSpPr/>
          <p:nvPr/>
        </p:nvSpPr>
        <p:spPr>
          <a:xfrm>
            <a:off x="4411963" y="2524233"/>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Low operating cost</a:t>
            </a:r>
          </a:p>
        </p:txBody>
      </p:sp>
      <p:sp>
        <p:nvSpPr>
          <p:cNvPr id="5" name="Rectangle 4">
            <a:extLst>
              <a:ext uri="{FF2B5EF4-FFF2-40B4-BE49-F238E27FC236}">
                <a16:creationId xmlns:a16="http://schemas.microsoft.com/office/drawing/2014/main" id="{167EA258-3627-7048-835B-12B38FE6E672}"/>
              </a:ext>
            </a:extLst>
          </p:cNvPr>
          <p:cNvSpPr/>
          <p:nvPr/>
        </p:nvSpPr>
        <p:spPr>
          <a:xfrm>
            <a:off x="4411963" y="3253899"/>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Continuous delivery</a:t>
            </a:r>
          </a:p>
        </p:txBody>
      </p:sp>
      <p:sp>
        <p:nvSpPr>
          <p:cNvPr id="6" name="Rectangle 5">
            <a:extLst>
              <a:ext uri="{FF2B5EF4-FFF2-40B4-BE49-F238E27FC236}">
                <a16:creationId xmlns:a16="http://schemas.microsoft.com/office/drawing/2014/main" id="{F13BC07B-153A-3242-A70B-D23B1DF6504A}"/>
              </a:ext>
            </a:extLst>
          </p:cNvPr>
          <p:cNvSpPr/>
          <p:nvPr/>
        </p:nvSpPr>
        <p:spPr>
          <a:xfrm>
            <a:off x="4397243" y="3905788"/>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Zero migration</a:t>
            </a:r>
          </a:p>
        </p:txBody>
      </p:sp>
      <p:sp>
        <p:nvSpPr>
          <p:cNvPr id="7" name="Rectangle 6">
            <a:extLst>
              <a:ext uri="{FF2B5EF4-FFF2-40B4-BE49-F238E27FC236}">
                <a16:creationId xmlns:a16="http://schemas.microsoft.com/office/drawing/2014/main" id="{DD72DF9A-8F32-2D41-B5C5-55316DCEC0A0}"/>
              </a:ext>
            </a:extLst>
          </p:cNvPr>
          <p:cNvSpPr/>
          <p:nvPr/>
        </p:nvSpPr>
        <p:spPr>
          <a:xfrm>
            <a:off x="4454067" y="4606995"/>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Kubernetes optimized</a:t>
            </a:r>
          </a:p>
        </p:txBody>
      </p:sp>
      <p:sp>
        <p:nvSpPr>
          <p:cNvPr id="8" name="Rectangle 7">
            <a:extLst>
              <a:ext uri="{FF2B5EF4-FFF2-40B4-BE49-F238E27FC236}">
                <a16:creationId xmlns:a16="http://schemas.microsoft.com/office/drawing/2014/main" id="{C49652E5-38D7-064C-8F39-26F7F45FDACC}"/>
              </a:ext>
            </a:extLst>
          </p:cNvPr>
          <p:cNvSpPr/>
          <p:nvPr/>
        </p:nvSpPr>
        <p:spPr>
          <a:xfrm>
            <a:off x="8313980" y="1813157"/>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80% disk and 56% memory saving</a:t>
            </a:r>
            <a:endParaRPr lang="en-US" sz="1867" kern="0" dirty="0">
              <a:solidFill>
                <a:srgbClr val="4C577D"/>
              </a:solidFill>
              <a:latin typeface="Calibri"/>
            </a:endParaRPr>
          </a:p>
        </p:txBody>
      </p:sp>
      <p:sp>
        <p:nvSpPr>
          <p:cNvPr id="9" name="Rectangle 8">
            <a:extLst>
              <a:ext uri="{FF2B5EF4-FFF2-40B4-BE49-F238E27FC236}">
                <a16:creationId xmlns:a16="http://schemas.microsoft.com/office/drawing/2014/main" id="{E8071727-745B-AE4F-AF63-E2266ED670BB}"/>
              </a:ext>
            </a:extLst>
          </p:cNvPr>
          <p:cNvSpPr/>
          <p:nvPr/>
        </p:nvSpPr>
        <p:spPr>
          <a:xfrm>
            <a:off x="8313980" y="2542823"/>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4x increased density over Tomcat &amp; Spring Boot</a:t>
            </a:r>
            <a:endParaRPr lang="en-US" sz="1867" kern="0" dirty="0">
              <a:solidFill>
                <a:srgbClr val="4C577D"/>
              </a:solidFill>
              <a:latin typeface="Calibri"/>
            </a:endParaRPr>
          </a:p>
        </p:txBody>
      </p:sp>
      <p:sp>
        <p:nvSpPr>
          <p:cNvPr id="10" name="Rectangle 9">
            <a:extLst>
              <a:ext uri="{FF2B5EF4-FFF2-40B4-BE49-F238E27FC236}">
                <a16:creationId xmlns:a16="http://schemas.microsoft.com/office/drawing/2014/main" id="{E0AC0EE5-58DC-5645-977E-A4A4AE66676F}"/>
              </a:ext>
            </a:extLst>
          </p:cNvPr>
          <p:cNvSpPr/>
          <p:nvPr/>
        </p:nvSpPr>
        <p:spPr>
          <a:xfrm>
            <a:off x="8313980" y="3272488"/>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Zero-effort security fixing &amp; zero technical debt</a:t>
            </a:r>
            <a:endParaRPr lang="en-US" sz="1867" kern="0" dirty="0">
              <a:solidFill>
                <a:srgbClr val="4C577D"/>
              </a:solidFill>
              <a:latin typeface="Calibri"/>
            </a:endParaRPr>
          </a:p>
        </p:txBody>
      </p:sp>
      <p:sp>
        <p:nvSpPr>
          <p:cNvPr id="11" name="Rectangle 10">
            <a:extLst>
              <a:ext uri="{FF2B5EF4-FFF2-40B4-BE49-F238E27FC236}">
                <a16:creationId xmlns:a16="http://schemas.microsoft.com/office/drawing/2014/main" id="{67E185B6-B337-4646-8E08-18E2B57EE864}"/>
              </a:ext>
            </a:extLst>
          </p:cNvPr>
          <p:cNvSpPr/>
          <p:nvPr/>
        </p:nvSpPr>
        <p:spPr>
          <a:xfrm>
            <a:off x="8313979" y="4038719"/>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100% v2v &amp; fixpack migration saving</a:t>
            </a:r>
            <a:endParaRPr lang="en-US" sz="1867" kern="0" dirty="0">
              <a:solidFill>
                <a:srgbClr val="4C577D"/>
              </a:solidFill>
              <a:latin typeface="Calibri"/>
            </a:endParaRPr>
          </a:p>
        </p:txBody>
      </p:sp>
      <p:sp>
        <p:nvSpPr>
          <p:cNvPr id="12" name="Rectangle 11">
            <a:extLst>
              <a:ext uri="{FF2B5EF4-FFF2-40B4-BE49-F238E27FC236}">
                <a16:creationId xmlns:a16="http://schemas.microsoft.com/office/drawing/2014/main" id="{20C520EC-8132-EA41-8006-5BD83F2AC329}"/>
              </a:ext>
            </a:extLst>
          </p:cNvPr>
          <p:cNvSpPr/>
          <p:nvPr/>
        </p:nvSpPr>
        <p:spPr>
          <a:xfrm>
            <a:off x="8375041" y="4697468"/>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Self-tuned optimal perf, production-ready, kube-native</a:t>
            </a:r>
            <a:endParaRPr lang="en-US" sz="1867" kern="0" dirty="0">
              <a:solidFill>
                <a:srgbClr val="4C577D"/>
              </a:solidFill>
              <a:latin typeface="Calibri"/>
            </a:endParaRPr>
          </a:p>
        </p:txBody>
      </p:sp>
      <p:cxnSp>
        <p:nvCxnSpPr>
          <p:cNvPr id="13" name="Straight Arrow Connector 12">
            <a:extLst>
              <a:ext uri="{FF2B5EF4-FFF2-40B4-BE49-F238E27FC236}">
                <a16:creationId xmlns:a16="http://schemas.microsoft.com/office/drawing/2014/main" id="{84E5E67D-09A8-2E43-BE3E-D252D84DD448}"/>
              </a:ext>
            </a:extLst>
          </p:cNvPr>
          <p:cNvCxnSpPr>
            <a:cxnSpLocks/>
          </p:cNvCxnSpPr>
          <p:nvPr/>
        </p:nvCxnSpPr>
        <p:spPr>
          <a:xfrm>
            <a:off x="6980165" y="2181917"/>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4" name="Straight Arrow Connector 13">
            <a:extLst>
              <a:ext uri="{FF2B5EF4-FFF2-40B4-BE49-F238E27FC236}">
                <a16:creationId xmlns:a16="http://schemas.microsoft.com/office/drawing/2014/main" id="{19EA7095-B9C6-934D-A98C-A5E6B6531557}"/>
              </a:ext>
            </a:extLst>
          </p:cNvPr>
          <p:cNvCxnSpPr>
            <a:cxnSpLocks/>
          </p:cNvCxnSpPr>
          <p:nvPr/>
        </p:nvCxnSpPr>
        <p:spPr>
          <a:xfrm>
            <a:off x="6980165" y="2913065"/>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5" name="Straight Arrow Connector 14">
            <a:extLst>
              <a:ext uri="{FF2B5EF4-FFF2-40B4-BE49-F238E27FC236}">
                <a16:creationId xmlns:a16="http://schemas.microsoft.com/office/drawing/2014/main" id="{EB980489-194A-2848-9537-F7D703105ABC}"/>
              </a:ext>
            </a:extLst>
          </p:cNvPr>
          <p:cNvCxnSpPr>
            <a:cxnSpLocks/>
          </p:cNvCxnSpPr>
          <p:nvPr/>
        </p:nvCxnSpPr>
        <p:spPr>
          <a:xfrm>
            <a:off x="6980165" y="3644213"/>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6" name="Straight Arrow Connector 15">
            <a:extLst>
              <a:ext uri="{FF2B5EF4-FFF2-40B4-BE49-F238E27FC236}">
                <a16:creationId xmlns:a16="http://schemas.microsoft.com/office/drawing/2014/main" id="{C2D81F05-22B1-7049-B274-C139C1A2B144}"/>
              </a:ext>
            </a:extLst>
          </p:cNvPr>
          <p:cNvCxnSpPr>
            <a:cxnSpLocks/>
          </p:cNvCxnSpPr>
          <p:nvPr/>
        </p:nvCxnSpPr>
        <p:spPr>
          <a:xfrm>
            <a:off x="6980165" y="4331972"/>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7" name="Straight Arrow Connector 16">
            <a:extLst>
              <a:ext uri="{FF2B5EF4-FFF2-40B4-BE49-F238E27FC236}">
                <a16:creationId xmlns:a16="http://schemas.microsoft.com/office/drawing/2014/main" id="{610EBDA0-3917-3542-BC3F-241825002D6E}"/>
              </a:ext>
            </a:extLst>
          </p:cNvPr>
          <p:cNvCxnSpPr>
            <a:cxnSpLocks/>
          </p:cNvCxnSpPr>
          <p:nvPr/>
        </p:nvCxnSpPr>
        <p:spPr>
          <a:xfrm>
            <a:off x="7022269" y="5000275"/>
            <a:ext cx="999992" cy="0"/>
          </a:xfrm>
          <a:prstGeom prst="straightConnector1">
            <a:avLst/>
          </a:prstGeom>
          <a:noFill/>
          <a:ln w="50800" cap="flat" cmpd="sng" algn="ctr">
            <a:solidFill>
              <a:schemeClr val="accent2">
                <a:lumMod val="75000"/>
              </a:schemeClr>
            </a:solidFill>
            <a:prstDash val="solid"/>
            <a:tailEnd type="arrow"/>
          </a:ln>
          <a:effectLst/>
        </p:spPr>
      </p:cxnSp>
      <p:sp>
        <p:nvSpPr>
          <p:cNvPr id="18" name="Rectangle 17">
            <a:extLst>
              <a:ext uri="{FF2B5EF4-FFF2-40B4-BE49-F238E27FC236}">
                <a16:creationId xmlns:a16="http://schemas.microsoft.com/office/drawing/2014/main" id="{4E1EAACB-FCDA-5D4A-9042-ADA9CBE53C88}"/>
              </a:ext>
            </a:extLst>
          </p:cNvPr>
          <p:cNvSpPr/>
          <p:nvPr/>
        </p:nvSpPr>
        <p:spPr>
          <a:xfrm>
            <a:off x="4454067" y="5416216"/>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Developer experience</a:t>
            </a:r>
          </a:p>
        </p:txBody>
      </p:sp>
      <p:sp>
        <p:nvSpPr>
          <p:cNvPr id="19" name="Rectangle 18">
            <a:extLst>
              <a:ext uri="{FF2B5EF4-FFF2-40B4-BE49-F238E27FC236}">
                <a16:creationId xmlns:a16="http://schemas.microsoft.com/office/drawing/2014/main" id="{A05AA8EA-C4F8-AC46-AB45-C146F7953DC3}"/>
              </a:ext>
            </a:extLst>
          </p:cNvPr>
          <p:cNvSpPr/>
          <p:nvPr/>
        </p:nvSpPr>
        <p:spPr>
          <a:xfrm>
            <a:off x="8356083" y="5434805"/>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Container &amp; kube-native experience, rapid inner loop</a:t>
            </a:r>
          </a:p>
        </p:txBody>
      </p:sp>
      <p:cxnSp>
        <p:nvCxnSpPr>
          <p:cNvPr id="20" name="Straight Arrow Connector 19">
            <a:extLst>
              <a:ext uri="{FF2B5EF4-FFF2-40B4-BE49-F238E27FC236}">
                <a16:creationId xmlns:a16="http://schemas.microsoft.com/office/drawing/2014/main" id="{C7411DDC-CB04-BE4B-997E-2D33DD5097D0}"/>
              </a:ext>
            </a:extLst>
          </p:cNvPr>
          <p:cNvCxnSpPr>
            <a:cxnSpLocks/>
          </p:cNvCxnSpPr>
          <p:nvPr/>
        </p:nvCxnSpPr>
        <p:spPr>
          <a:xfrm>
            <a:off x="7022269" y="5731421"/>
            <a:ext cx="999992" cy="0"/>
          </a:xfrm>
          <a:prstGeom prst="straightConnector1">
            <a:avLst/>
          </a:prstGeom>
          <a:noFill/>
          <a:ln w="50800" cap="flat" cmpd="sng" algn="ctr">
            <a:solidFill>
              <a:schemeClr val="accent2">
                <a:lumMod val="75000"/>
              </a:schemeClr>
            </a:solidFill>
            <a:prstDash val="solid"/>
            <a:tailEnd type="arrow"/>
          </a:ln>
          <a:effectLst/>
        </p:spPr>
      </p:cxnSp>
      <p:sp>
        <p:nvSpPr>
          <p:cNvPr id="21" name="Right Brace 20">
            <a:extLst>
              <a:ext uri="{FF2B5EF4-FFF2-40B4-BE49-F238E27FC236}">
                <a16:creationId xmlns:a16="http://schemas.microsoft.com/office/drawing/2014/main" id="{3CFFB0F8-F0C4-BC4F-9913-4509AD298256}"/>
              </a:ext>
            </a:extLst>
          </p:cNvPr>
          <p:cNvSpPr/>
          <p:nvPr/>
        </p:nvSpPr>
        <p:spPr>
          <a:xfrm>
            <a:off x="3608839" y="1891600"/>
            <a:ext cx="511407" cy="4021489"/>
          </a:xfrm>
          <a:prstGeom prst="rightBrace">
            <a:avLst>
              <a:gd name="adj1" fmla="val 8333"/>
              <a:gd name="adj2" fmla="val 50000"/>
            </a:avLst>
          </a:prstGeom>
          <a:ln w="25400">
            <a:solidFill>
              <a:schemeClr val="accent6">
                <a:lumMod val="75000"/>
              </a:schemeClr>
            </a:solidFill>
          </a:ln>
        </p:spPr>
        <p:style>
          <a:lnRef idx="3">
            <a:schemeClr val="accent3"/>
          </a:lnRef>
          <a:fillRef idx="0">
            <a:schemeClr val="accent3"/>
          </a:fillRef>
          <a:effectRef idx="2">
            <a:schemeClr val="accent3"/>
          </a:effectRef>
          <a:fontRef idx="minor">
            <a:schemeClr val="tx1"/>
          </a:fontRef>
        </p:style>
        <p:txBody>
          <a:bodyPr rtlCol="0" anchor="ctr"/>
          <a:lstStyle/>
          <a:p>
            <a:pPr algn="ctr" defTabSz="609585"/>
            <a:endParaRPr lang="en-US" sz="2400" dirty="0">
              <a:solidFill>
                <a:prstClr val="black"/>
              </a:solidFill>
              <a:latin typeface="Calibri"/>
            </a:endParaRPr>
          </a:p>
        </p:txBody>
      </p:sp>
      <p:sp>
        <p:nvSpPr>
          <p:cNvPr id="22" name="TextBox 21">
            <a:extLst>
              <a:ext uri="{FF2B5EF4-FFF2-40B4-BE49-F238E27FC236}">
                <a16:creationId xmlns:a16="http://schemas.microsoft.com/office/drawing/2014/main" id="{84E04BD9-6FD7-C942-A1D6-A45665FB198A}"/>
              </a:ext>
            </a:extLst>
          </p:cNvPr>
          <p:cNvSpPr txBox="1"/>
          <p:nvPr/>
        </p:nvSpPr>
        <p:spPr>
          <a:xfrm>
            <a:off x="454656" y="2220950"/>
            <a:ext cx="2801403" cy="3375411"/>
          </a:xfrm>
          <a:prstGeom prst="rect">
            <a:avLst/>
          </a:prstGeom>
          <a:solidFill>
            <a:schemeClr val="accent3">
              <a:lumMod val="75000"/>
            </a:schemeClr>
          </a:solidFill>
          <a:ln w="22225">
            <a:solidFill>
              <a:schemeClr val="bg1"/>
            </a:solidFill>
          </a:ln>
        </p:spPr>
        <p:txBody>
          <a:bodyPr wrap="square" rtlCol="0">
            <a:spAutoFit/>
          </a:bodyPr>
          <a:lstStyle/>
          <a:p>
            <a:pPr defTabSz="609585"/>
            <a:endParaRPr lang="en-US" sz="1867"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Lightweight, highly-efficient runtime</a:t>
            </a:r>
          </a:p>
          <a:p>
            <a:pPr defTabSz="609585"/>
            <a:endParaRPr lang="en-US" sz="2000" b="1"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CI/CD optimized operational experience</a:t>
            </a:r>
          </a:p>
          <a:p>
            <a:pPr defTabSz="609585"/>
            <a:endParaRPr lang="en-US" sz="2000" b="1"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Simple true-to-production developer experience</a:t>
            </a:r>
          </a:p>
          <a:p>
            <a:pPr defTabSz="609585"/>
            <a:endParaRPr lang="en-US" sz="1467" i="1" dirty="0">
              <a:solidFill>
                <a:prstClr val="white"/>
              </a:solidFill>
              <a:latin typeface="Calibri"/>
              <a:ea typeface="IBM Plex Sans" charset="0"/>
              <a:cs typeface="IBM Plex Sans" charset="0"/>
            </a:endParaRPr>
          </a:p>
        </p:txBody>
      </p:sp>
    </p:spTree>
    <p:extLst>
      <p:ext uri="{BB962C8B-B14F-4D97-AF65-F5344CB8AC3E}">
        <p14:creationId xmlns:p14="http://schemas.microsoft.com/office/powerpoint/2010/main" val="287822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a:xfrm>
            <a:off x="609600" y="301143"/>
            <a:ext cx="10972800" cy="1143000"/>
          </a:xfrm>
        </p:spPr>
        <p:txBody>
          <a:bodyPr/>
          <a:lstStyle/>
          <a:p>
            <a:r>
              <a:rPr lang="en-US" dirty="0"/>
              <a:t>API Support</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300184"/>
            <a:ext cx="5908431" cy="4525963"/>
          </a:xfrm>
        </p:spPr>
        <p:txBody>
          <a:bodyPr>
            <a:noAutofit/>
          </a:bodyPr>
          <a:lstStyle/>
          <a:p>
            <a:pPr>
              <a:lnSpc>
                <a:spcPct val="100000"/>
              </a:lnSpc>
              <a:spcBef>
                <a:spcPts val="0"/>
              </a:spcBef>
            </a:pPr>
            <a:r>
              <a:rPr lang="en-US" sz="2400" dirty="0"/>
              <a:t>First shipped in WAS 8.5 in 2012</a:t>
            </a:r>
          </a:p>
          <a:p>
            <a:pPr lvl="1">
              <a:spcBef>
                <a:spcPts val="0"/>
              </a:spcBef>
            </a:pPr>
            <a:r>
              <a:rPr lang="en-US" sz="2400" dirty="0"/>
              <a:t>Servlet + JSP + JPA </a:t>
            </a:r>
          </a:p>
          <a:p>
            <a:pPr>
              <a:lnSpc>
                <a:spcPct val="100000"/>
              </a:lnSpc>
              <a:spcBef>
                <a:spcPts val="0"/>
              </a:spcBef>
            </a:pPr>
            <a:r>
              <a:rPr lang="en-US" sz="2400" dirty="0"/>
              <a:t>Web Profile 6 in 2014</a:t>
            </a:r>
          </a:p>
          <a:p>
            <a:pPr>
              <a:lnSpc>
                <a:spcPct val="100000"/>
              </a:lnSpc>
              <a:spcBef>
                <a:spcPts val="0"/>
              </a:spcBef>
            </a:pPr>
            <a:r>
              <a:rPr lang="en-US" sz="2400" dirty="0"/>
              <a:t>Java EE 7 in 2016 – first commercial product to certify</a:t>
            </a:r>
          </a:p>
          <a:p>
            <a:pPr>
              <a:lnSpc>
                <a:spcPct val="100000"/>
              </a:lnSpc>
              <a:spcBef>
                <a:spcPts val="0"/>
              </a:spcBef>
            </a:pPr>
            <a:r>
              <a:rPr lang="en-US" sz="2400" dirty="0"/>
              <a:t>Java EE 8 in 2018 – first to certify</a:t>
            </a:r>
          </a:p>
          <a:p>
            <a:pPr>
              <a:lnSpc>
                <a:spcPct val="100000"/>
              </a:lnSpc>
              <a:spcBef>
                <a:spcPts val="0"/>
              </a:spcBef>
            </a:pPr>
            <a:r>
              <a:rPr lang="en-US" sz="2400" dirty="0"/>
              <a:t>Jakarta EE 8 in 2019 – first to certify</a:t>
            </a:r>
          </a:p>
          <a:p>
            <a:pPr>
              <a:lnSpc>
                <a:spcPct val="100000"/>
              </a:lnSpc>
              <a:spcBef>
                <a:spcPts val="0"/>
              </a:spcBef>
            </a:pPr>
            <a:r>
              <a:rPr lang="en-US" sz="2400" dirty="0"/>
              <a:t>Eclipse </a:t>
            </a:r>
            <a:r>
              <a:rPr lang="en-US" sz="2400" dirty="0" err="1"/>
              <a:t>MicroProfile</a:t>
            </a:r>
            <a:r>
              <a:rPr lang="en-US" sz="2400" dirty="0"/>
              <a:t> – first to deliver 1.0-1.4, 2.0-2.1, 3.0</a:t>
            </a:r>
          </a:p>
          <a:p>
            <a:pPr>
              <a:lnSpc>
                <a:spcPct val="100000"/>
              </a:lnSpc>
              <a:spcBef>
                <a:spcPts val="0"/>
              </a:spcBef>
            </a:pPr>
            <a:r>
              <a:rPr lang="en-US" sz="2400" dirty="0"/>
              <a:t>Jakarta EE 9 – first vendor product to certify</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116338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7BB154DD-F617-EF42-BA0A-FAE1086DDE16}"/>
    </a:ext>
  </a:extLst>
</a:theme>
</file>

<file path=ppt/theme/theme6.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125BD527-B402-7B4D-9AE5-6CE69D7F9E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pen Liberty Powerpoint" id="{93DD101A-8429-4D4B-A826-25D14D6BA180}" vid="{960A03E6-F267-AA4D-BFF9-30AB21BDEBD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40290</TotalTime>
  <Words>2517</Words>
  <Application>Microsoft Macintosh PowerPoint</Application>
  <PresentationFormat>Widescreen</PresentationFormat>
  <Paragraphs>555</Paragraphs>
  <Slides>46</Slides>
  <Notes>20</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46</vt:i4>
      </vt:variant>
    </vt:vector>
  </HeadingPairs>
  <TitlesOfParts>
    <vt:vector size="71" baseType="lpstr">
      <vt:lpstr>.AppleSystemUIFont</vt:lpstr>
      <vt:lpstr>HelvNeue Light for IBM</vt:lpstr>
      <vt:lpstr>Proxima Nova</vt:lpstr>
      <vt:lpstr>Arial</vt:lpstr>
      <vt:lpstr>Calibri</vt:lpstr>
      <vt:lpstr>Cambria</vt:lpstr>
      <vt:lpstr>Courier New</vt:lpstr>
      <vt:lpstr>IBM Plex Mono Light</vt:lpstr>
      <vt:lpstr>IBM Plex Sans</vt:lpstr>
      <vt:lpstr>IBM Plex Sans Condensed</vt:lpstr>
      <vt:lpstr>IBM Plex Sans Light</vt:lpstr>
      <vt:lpstr>LilyUPC</vt:lpstr>
      <vt:lpstr>Lucida Console</vt:lpstr>
      <vt:lpstr>Menlo</vt:lpstr>
      <vt:lpstr>Menlo-Regular</vt:lpstr>
      <vt:lpstr>Times New Roman</vt:lpstr>
      <vt:lpstr>Trebuchet MS</vt:lpstr>
      <vt:lpstr>Wingdings</vt:lpstr>
      <vt:lpstr>1_Office Theme</vt:lpstr>
      <vt:lpstr>IBM Developer 2018 blue background</vt:lpstr>
      <vt:lpstr>gry_background_2017</vt:lpstr>
      <vt:lpstr>6_dk_blu_background_2017</vt:lpstr>
      <vt:lpstr>IBM Developer 2018 white background</vt:lpstr>
      <vt:lpstr>1_IBM Developer 2018 blue background</vt:lpstr>
      <vt:lpstr>2_Office Theme</vt:lpstr>
      <vt:lpstr>Masterclass: A Technical Deep Dive on Liberty</vt:lpstr>
      <vt:lpstr>Ready to get your hands dirty?</vt:lpstr>
      <vt:lpstr>Ready to get your hands dirty?</vt:lpstr>
      <vt:lpstr>Mastersclass hands-on content</vt:lpstr>
      <vt:lpstr>Background</vt:lpstr>
      <vt:lpstr>6 reasons why Liberty</vt:lpstr>
      <vt:lpstr>API Support</vt:lpstr>
      <vt:lpstr>PowerPoint Presentation</vt:lpstr>
      <vt:lpstr>Liberty Architecture</vt:lpstr>
      <vt:lpstr>Just Enough Application Server</vt:lpstr>
      <vt:lpstr>Liberty Zero Migration</vt:lpstr>
      <vt:lpstr>Features</vt:lpstr>
      <vt:lpstr>Periodic Table of Liberty (21.0.0.3)</vt:lpstr>
      <vt:lpstr>Build</vt:lpstr>
      <vt:lpstr>Support for Maven and Gradle</vt:lpstr>
      <vt:lpstr>Dev Mode</vt:lpstr>
      <vt:lpstr>dev mode</vt:lpstr>
      <vt:lpstr>Tools</vt:lpstr>
      <vt:lpstr>Developer experience</vt:lpstr>
      <vt:lpstr>Application APIs</vt:lpstr>
      <vt:lpstr>Java EE 7</vt:lpstr>
      <vt:lpstr>Jakarta EE or Java EE 8</vt:lpstr>
      <vt:lpstr>PowerPoint Presentation</vt:lpstr>
      <vt:lpstr>Open cloud-native Java APIs</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Kubernetes optimized</vt:lpstr>
      <vt:lpstr>Testing in Containers</vt:lpstr>
      <vt:lpstr>MicroShed Testing</vt:lpstr>
      <vt:lpstr>Support Licensing</vt:lpstr>
      <vt:lpstr>How to get Support</vt:lpstr>
      <vt:lpstr>Wrap-up</vt:lpstr>
      <vt:lpstr>Mastersclass hands-on content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YK Chang</cp:lastModifiedBy>
  <cp:revision>565</cp:revision>
  <cp:lastPrinted>2019-09-24T14:32:09Z</cp:lastPrinted>
  <dcterms:created xsi:type="dcterms:W3CDTF">2016-12-19T13:55:54Z</dcterms:created>
  <dcterms:modified xsi:type="dcterms:W3CDTF">2021-05-10T21:42:33Z</dcterms:modified>
</cp:coreProperties>
</file>